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handoutMasterIdLst>
    <p:handoutMasterId r:id="rId134"/>
  </p:handoutMasterIdLst>
  <p:sldIdLst>
    <p:sldId id="1689" r:id="rId2"/>
    <p:sldId id="1705" r:id="rId3"/>
    <p:sldId id="1974" r:id="rId4"/>
    <p:sldId id="428" r:id="rId5"/>
    <p:sldId id="1710" r:id="rId6"/>
    <p:sldId id="1711" r:id="rId7"/>
    <p:sldId id="1712" r:id="rId8"/>
    <p:sldId id="1713" r:id="rId9"/>
    <p:sldId id="1714" r:id="rId10"/>
    <p:sldId id="1715" r:id="rId11"/>
    <p:sldId id="1717" r:id="rId12"/>
    <p:sldId id="1718" r:id="rId13"/>
    <p:sldId id="1719" r:id="rId14"/>
    <p:sldId id="1721" r:id="rId15"/>
    <p:sldId id="1722" r:id="rId16"/>
    <p:sldId id="1724" r:id="rId17"/>
    <p:sldId id="1725" r:id="rId18"/>
    <p:sldId id="1726" r:id="rId19"/>
    <p:sldId id="1727" r:id="rId20"/>
    <p:sldId id="1735" r:id="rId21"/>
    <p:sldId id="1736" r:id="rId22"/>
    <p:sldId id="1737" r:id="rId23"/>
    <p:sldId id="1738" r:id="rId24"/>
    <p:sldId id="1739" r:id="rId25"/>
    <p:sldId id="1740" r:id="rId26"/>
    <p:sldId id="1741" r:id="rId27"/>
    <p:sldId id="1742" r:id="rId28"/>
    <p:sldId id="1743" r:id="rId29"/>
    <p:sldId id="1744" r:id="rId30"/>
    <p:sldId id="1745" r:id="rId31"/>
    <p:sldId id="1746" r:id="rId32"/>
    <p:sldId id="1747" r:id="rId33"/>
    <p:sldId id="1748" r:id="rId34"/>
    <p:sldId id="1749" r:id="rId35"/>
    <p:sldId id="1750" r:id="rId36"/>
    <p:sldId id="1751" r:id="rId37"/>
    <p:sldId id="1752" r:id="rId38"/>
    <p:sldId id="1753" r:id="rId39"/>
    <p:sldId id="1754" r:id="rId40"/>
    <p:sldId id="1755" r:id="rId41"/>
    <p:sldId id="1756" r:id="rId42"/>
    <p:sldId id="1757" r:id="rId43"/>
    <p:sldId id="1758" r:id="rId44"/>
    <p:sldId id="1759" r:id="rId45"/>
    <p:sldId id="1760" r:id="rId46"/>
    <p:sldId id="1761" r:id="rId47"/>
    <p:sldId id="1762" r:id="rId48"/>
    <p:sldId id="1763" r:id="rId49"/>
    <p:sldId id="1764" r:id="rId50"/>
    <p:sldId id="1765" r:id="rId51"/>
    <p:sldId id="1766" r:id="rId52"/>
    <p:sldId id="1767" r:id="rId53"/>
    <p:sldId id="1768" r:id="rId54"/>
    <p:sldId id="1769" r:id="rId55"/>
    <p:sldId id="1770" r:id="rId56"/>
    <p:sldId id="1989" r:id="rId57"/>
    <p:sldId id="1990" r:id="rId58"/>
    <p:sldId id="1991" r:id="rId59"/>
    <p:sldId id="1992" r:id="rId60"/>
    <p:sldId id="1993" r:id="rId61"/>
    <p:sldId id="1771" r:id="rId62"/>
    <p:sldId id="1772" r:id="rId63"/>
    <p:sldId id="1773" r:id="rId64"/>
    <p:sldId id="1774" r:id="rId65"/>
    <p:sldId id="1775" r:id="rId66"/>
    <p:sldId id="1776" r:id="rId67"/>
    <p:sldId id="1777" r:id="rId68"/>
    <p:sldId id="1778" r:id="rId69"/>
    <p:sldId id="1779" r:id="rId70"/>
    <p:sldId id="1780" r:id="rId71"/>
    <p:sldId id="1781" r:id="rId72"/>
    <p:sldId id="1787" r:id="rId73"/>
    <p:sldId id="1788" r:id="rId74"/>
    <p:sldId id="1789" r:id="rId75"/>
    <p:sldId id="1790" r:id="rId76"/>
    <p:sldId id="1791" r:id="rId77"/>
    <p:sldId id="1792" r:id="rId78"/>
    <p:sldId id="1794" r:id="rId79"/>
    <p:sldId id="1814" r:id="rId80"/>
    <p:sldId id="1815" r:id="rId81"/>
    <p:sldId id="1816" r:id="rId82"/>
    <p:sldId id="1817" r:id="rId83"/>
    <p:sldId id="1818" r:id="rId84"/>
    <p:sldId id="1819" r:id="rId85"/>
    <p:sldId id="1820" r:id="rId86"/>
    <p:sldId id="1821" r:id="rId87"/>
    <p:sldId id="1822" r:id="rId88"/>
    <p:sldId id="1823" r:id="rId89"/>
    <p:sldId id="1824" r:id="rId90"/>
    <p:sldId id="1825" r:id="rId91"/>
    <p:sldId id="1826" r:id="rId92"/>
    <p:sldId id="1827" r:id="rId93"/>
    <p:sldId id="1828" r:id="rId94"/>
    <p:sldId id="1829" r:id="rId95"/>
    <p:sldId id="1830" r:id="rId96"/>
    <p:sldId id="1831" r:id="rId97"/>
    <p:sldId id="1832" r:id="rId98"/>
    <p:sldId id="1833" r:id="rId99"/>
    <p:sldId id="1834" r:id="rId100"/>
    <p:sldId id="1835" r:id="rId101"/>
    <p:sldId id="1836" r:id="rId102"/>
    <p:sldId id="1837" r:id="rId103"/>
    <p:sldId id="1838" r:id="rId104"/>
    <p:sldId id="1839" r:id="rId105"/>
    <p:sldId id="1840" r:id="rId106"/>
    <p:sldId id="1841" r:id="rId107"/>
    <p:sldId id="1842" r:id="rId108"/>
    <p:sldId id="1843" r:id="rId109"/>
    <p:sldId id="1844" r:id="rId110"/>
    <p:sldId id="1845" r:id="rId111"/>
    <p:sldId id="1846" r:id="rId112"/>
    <p:sldId id="1847" r:id="rId113"/>
    <p:sldId id="1848" r:id="rId114"/>
    <p:sldId id="1849" r:id="rId115"/>
    <p:sldId id="1850" r:id="rId116"/>
    <p:sldId id="1851" r:id="rId117"/>
    <p:sldId id="1852" r:id="rId118"/>
    <p:sldId id="1853" r:id="rId119"/>
    <p:sldId id="1854" r:id="rId120"/>
    <p:sldId id="1855" r:id="rId121"/>
    <p:sldId id="1856" r:id="rId122"/>
    <p:sldId id="1857" r:id="rId123"/>
    <p:sldId id="1858" r:id="rId124"/>
    <p:sldId id="1859" r:id="rId125"/>
    <p:sldId id="1860" r:id="rId126"/>
    <p:sldId id="1861" r:id="rId127"/>
    <p:sldId id="1862" r:id="rId128"/>
    <p:sldId id="1863" r:id="rId129"/>
    <p:sldId id="1864" r:id="rId130"/>
    <p:sldId id="1865" r:id="rId131"/>
    <p:sldId id="1866" r:id="rId132"/>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105" autoAdjust="0"/>
  </p:normalViewPr>
  <p:slideViewPr>
    <p:cSldViewPr snapToGrid="0">
      <p:cViewPr varScale="1">
        <p:scale>
          <a:sx n="114" d="100"/>
          <a:sy n="114" d="100"/>
        </p:scale>
        <p:origin x="-34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17/11/2023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11/17/2023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56</a:t>
            </a:fld>
            <a:endParaRPr lang="en-US"/>
          </a:p>
        </p:txBody>
      </p:sp>
    </p:spTree>
    <p:extLst>
      <p:ext uri="{BB962C8B-B14F-4D97-AF65-F5344CB8AC3E}">
        <p14:creationId xmlns:p14="http://schemas.microsoft.com/office/powerpoint/2010/main" val="157861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57</a:t>
            </a:fld>
            <a:endParaRPr lang="en-US"/>
          </a:p>
        </p:txBody>
      </p:sp>
    </p:spTree>
    <p:extLst>
      <p:ext uri="{BB962C8B-B14F-4D97-AF65-F5344CB8AC3E}">
        <p14:creationId xmlns:p14="http://schemas.microsoft.com/office/powerpoint/2010/main" val="143118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58</a:t>
            </a:fld>
            <a:endParaRPr lang="en-US"/>
          </a:p>
        </p:txBody>
      </p:sp>
    </p:spTree>
    <p:extLst>
      <p:ext uri="{BB962C8B-B14F-4D97-AF65-F5344CB8AC3E}">
        <p14:creationId xmlns:p14="http://schemas.microsoft.com/office/powerpoint/2010/main" val="369553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118</a:t>
            </a:fld>
            <a:endParaRPr lang="en-US"/>
          </a:p>
        </p:txBody>
      </p:sp>
    </p:spTree>
    <p:extLst>
      <p:ext uri="{BB962C8B-B14F-4D97-AF65-F5344CB8AC3E}">
        <p14:creationId xmlns:p14="http://schemas.microsoft.com/office/powerpoint/2010/main" val="341972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8A13D66-163F-44AC-9E7C-288C45DCFC41}"/>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a16="http://schemas.microsoft.com/office/drawing/2014/main" xmlns=""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7B1B0D-7BB1-4E78-AD53-15520DE87041}"/>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a16="http://schemas.microsoft.com/office/drawing/2014/main" xmlns=""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48C6FF-7F91-4CDE-95B6-82CD5089D2A0}"/>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a16="http://schemas.microsoft.com/office/drawing/2014/main" xmlns=""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85702ED-6F7F-4497-9059-B93C8F382FC7}"/>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a16="http://schemas.microsoft.com/office/drawing/2014/main" xmlns=""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FE76022-E15C-4FC6-85EE-406E479892B6}"/>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a16="http://schemas.microsoft.com/office/drawing/2014/main" xmlns=""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8880A4B-B757-4DB9-B76F-9C884BC349C1}"/>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6" name="Footer Placeholder 5">
            <a:extLst>
              <a:ext uri="{FF2B5EF4-FFF2-40B4-BE49-F238E27FC236}">
                <a16:creationId xmlns:a16="http://schemas.microsoft.com/office/drawing/2014/main" xmlns=""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B7D2297-CA0A-4D7C-88D0-B7E630DD7FD4}"/>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8" name="Footer Placeholder 7">
            <a:extLst>
              <a:ext uri="{FF2B5EF4-FFF2-40B4-BE49-F238E27FC236}">
                <a16:creationId xmlns:a16="http://schemas.microsoft.com/office/drawing/2014/main" xmlns=""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8D0080E-8BB7-4A2B-9E1E-A1884EAB7C8B}"/>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4" name="Footer Placeholder 3">
            <a:extLst>
              <a:ext uri="{FF2B5EF4-FFF2-40B4-BE49-F238E27FC236}">
                <a16:creationId xmlns:a16="http://schemas.microsoft.com/office/drawing/2014/main" xmlns=""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22F588C-0B58-4656-A1BF-EEBC5FAFC90E}"/>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3" name="Footer Placeholder 2">
            <a:extLst>
              <a:ext uri="{FF2B5EF4-FFF2-40B4-BE49-F238E27FC236}">
                <a16:creationId xmlns:a16="http://schemas.microsoft.com/office/drawing/2014/main" xmlns=""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1D922F2-9898-4FAD-84C3-E54D1A2B9486}"/>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6" name="Footer Placeholder 5">
            <a:extLst>
              <a:ext uri="{FF2B5EF4-FFF2-40B4-BE49-F238E27FC236}">
                <a16:creationId xmlns:a16="http://schemas.microsoft.com/office/drawing/2014/main" xmlns=""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BA68593-5F9E-4E5A-BFEB-7B311DCF793B}"/>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6" name="Footer Placeholder 5">
            <a:extLst>
              <a:ext uri="{FF2B5EF4-FFF2-40B4-BE49-F238E27FC236}">
                <a16:creationId xmlns:a16="http://schemas.microsoft.com/office/drawing/2014/main" xmlns=""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11/17/2023</a:t>
            </a:fld>
            <a:endParaRPr lang="en-US"/>
          </a:p>
        </p:txBody>
      </p:sp>
      <p:sp>
        <p:nvSpPr>
          <p:cNvPr id="5" name="Footer Placeholder 4">
            <a:extLst>
              <a:ext uri="{FF2B5EF4-FFF2-40B4-BE49-F238E27FC236}">
                <a16:creationId xmlns:a16="http://schemas.microsoft.com/office/drawing/2014/main" xmlns=""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en.wikiquote.org/wiki/Cognitive_architecture" TargetMode="External"/><Relationship Id="rId7" Type="http://schemas.openxmlformats.org/officeDocument/2006/relationships/hyperlink" Target="http://ja.wikipedia.org/wiki/r3000"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hyperlink" Target="https://en.wikipedia.org/wiki/New_Objectivity_(architecture)" TargetMode="External"/><Relationship Id="rId5" Type="http://schemas.openxmlformats.org/officeDocument/2006/relationships/hyperlink" Target="https://en.wikipedia.org/wiki/Software_architecture" TargetMode="External"/><Relationship Id="rId10" Type="http://schemas.openxmlformats.org/officeDocument/2006/relationships/image" Target="../media/image11.jpeg"/><Relationship Id="rId4" Type="http://schemas.openxmlformats.org/officeDocument/2006/relationships/image" Target="../media/image8.png"/><Relationship Id="rId9" Type="http://schemas.openxmlformats.org/officeDocument/2006/relationships/hyperlink" Target="https://en.wikipedia.org/wiki/Business_architectu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Homework 1 -</a:t>
            </a:r>
            <a:r>
              <a:rPr lang="en-GB" dirty="0" smtClean="0">
                <a:solidFill>
                  <a:srgbClr val="FF0000"/>
                </a:solidFill>
              </a:rPr>
              <a:t> reminder</a:t>
            </a:r>
            <a:endParaRPr lang="en-GB" dirty="0">
              <a:solidFill>
                <a:srgbClr val="FF0000"/>
              </a:solidFill>
            </a:endParaRPr>
          </a:p>
        </p:txBody>
      </p:sp>
      <p:sp>
        <p:nvSpPr>
          <p:cNvPr id="3" name="Content Placeholder 2"/>
          <p:cNvSpPr>
            <a:spLocks noGrp="1"/>
          </p:cNvSpPr>
          <p:nvPr>
            <p:ph idx="1"/>
          </p:nvPr>
        </p:nvSpPr>
        <p:spPr/>
        <p:txBody>
          <a:bodyPr>
            <a:normAutofit/>
          </a:bodyPr>
          <a:lstStyle/>
          <a:p>
            <a:r>
              <a:rPr lang="en-GB" sz="3200" dirty="0" smtClean="0"/>
              <a:t>Choose and research two of the top cloud service providers. Create a comparison that covers the following aspects:</a:t>
            </a:r>
          </a:p>
          <a:p>
            <a:pPr lvl="1"/>
            <a:r>
              <a:rPr lang="en-GB" sz="2800" dirty="0" smtClean="0"/>
              <a:t>Pricing models and cost structures</a:t>
            </a:r>
          </a:p>
          <a:p>
            <a:pPr lvl="1"/>
            <a:r>
              <a:rPr lang="en-GB" sz="2800" dirty="0" smtClean="0"/>
              <a:t>Available </a:t>
            </a:r>
            <a:r>
              <a:rPr lang="en-GB" sz="2800" dirty="0"/>
              <a:t>services </a:t>
            </a:r>
            <a:r>
              <a:rPr lang="en-GB" sz="2800" dirty="0" smtClean="0"/>
              <a:t>(categorize into IaaS, PaaS, SaaS, …)</a:t>
            </a:r>
          </a:p>
          <a:p>
            <a:pPr lvl="1"/>
            <a:r>
              <a:rPr lang="en-GB" sz="2800" dirty="0"/>
              <a:t>Cases of companies using each provider (links</a:t>
            </a:r>
            <a:r>
              <a:rPr lang="en-GB" sz="2800" dirty="0" smtClean="0"/>
              <a:t>)</a:t>
            </a:r>
          </a:p>
          <a:p>
            <a:r>
              <a:rPr lang="en-GB" sz="3200" dirty="0"/>
              <a:t>Submission:</a:t>
            </a:r>
          </a:p>
          <a:p>
            <a:pPr lvl="1"/>
            <a:r>
              <a:rPr lang="en-GB" sz="2800" dirty="0"/>
              <a:t>Submit your compiled list in a well-organized </a:t>
            </a:r>
            <a:r>
              <a:rPr lang="en-GB" sz="2800" dirty="0" smtClean="0"/>
              <a:t>document</a:t>
            </a:r>
            <a:endParaRPr lang="en-GB" sz="2800" dirty="0"/>
          </a:p>
          <a:p>
            <a:pPr lvl="1"/>
            <a:r>
              <a:rPr lang="en-GB" sz="2800" dirty="0"/>
              <a:t>Submit to the Blackboard by </a:t>
            </a:r>
            <a:r>
              <a:rPr lang="en-GB" sz="2800" dirty="0">
                <a:solidFill>
                  <a:srgbClr val="FF0000"/>
                </a:solidFill>
              </a:rPr>
              <a:t>November </a:t>
            </a:r>
            <a:r>
              <a:rPr lang="en-GB" sz="2800" dirty="0" smtClean="0">
                <a:solidFill>
                  <a:srgbClr val="FF0000"/>
                </a:solidFill>
              </a:rPr>
              <a:t>19th </a:t>
            </a:r>
            <a:endParaRPr lang="en-GB" sz="2800" dirty="0">
              <a:solidFill>
                <a:srgbClr val="FF0000"/>
              </a:solidFill>
            </a:endParaRPr>
          </a:p>
          <a:p>
            <a:endParaRPr lang="en-GB" dirty="0"/>
          </a:p>
        </p:txBody>
      </p:sp>
    </p:spTree>
    <p:extLst>
      <p:ext uri="{BB962C8B-B14F-4D97-AF65-F5344CB8AC3E}">
        <p14:creationId xmlns:p14="http://schemas.microsoft.com/office/powerpoint/2010/main" val="225566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Standardization</a:t>
            </a:r>
            <a:endParaRPr lang="en-GB" dirty="0"/>
          </a:p>
        </p:txBody>
      </p:sp>
      <p:sp>
        <p:nvSpPr>
          <p:cNvPr id="3" name="Content Placeholder 2"/>
          <p:cNvSpPr>
            <a:spLocks noGrp="1"/>
          </p:cNvSpPr>
          <p:nvPr>
            <p:ph idx="1"/>
          </p:nvPr>
        </p:nvSpPr>
        <p:spPr/>
        <p:txBody>
          <a:bodyPr>
            <a:normAutofit/>
          </a:bodyPr>
          <a:lstStyle/>
          <a:p>
            <a:r>
              <a:rPr lang="en-GB" sz="4400" dirty="0"/>
              <a:t>The implementation of </a:t>
            </a:r>
            <a:r>
              <a:rPr lang="en-GB" sz="4400" dirty="0">
                <a:solidFill>
                  <a:srgbClr val="FF0000"/>
                </a:solidFill>
              </a:rPr>
              <a:t>standards</a:t>
            </a:r>
            <a:r>
              <a:rPr lang="en-GB" sz="4400" dirty="0"/>
              <a:t> in industry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968" y="2927760"/>
            <a:ext cx="6542763" cy="367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6722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activities related to cloud service partner sub-roles</a:t>
            </a:r>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07" y="2239658"/>
            <a:ext cx="7359641" cy="396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9815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a16="http://schemas.microsoft.com/office/drawing/2014/main" xmlns="" id="{F8C4C1F0-669D-E564-24B7-A84C3AB05E9E}"/>
              </a:ext>
            </a:extLst>
          </p:cNvPr>
          <p:cNvSpPr>
            <a:spLocks noGrp="1"/>
          </p:cNvSpPr>
          <p:nvPr>
            <p:ph idx="1"/>
          </p:nvPr>
        </p:nvSpPr>
        <p:spPr/>
        <p:txBody>
          <a:bodyPr>
            <a:normAutofit/>
          </a:bodyPr>
          <a:lstStyle/>
          <a:p>
            <a:r>
              <a:rPr lang="en-GB" sz="3600" dirty="0"/>
              <a:t>cloud computing activities</a:t>
            </a:r>
          </a:p>
          <a:p>
            <a:r>
              <a:rPr lang="en-GB" sz="3600" dirty="0"/>
              <a:t>roles and sub-roles</a:t>
            </a:r>
          </a:p>
          <a:p>
            <a:r>
              <a:rPr lang="en-GB" sz="3600" dirty="0"/>
              <a:t>parties</a:t>
            </a:r>
          </a:p>
          <a:p>
            <a:r>
              <a:rPr lang="en-GB" sz="3600" dirty="0">
                <a:solidFill>
                  <a:srgbClr val="FF0000"/>
                </a:solidFill>
              </a:rPr>
              <a:t>cloud services</a:t>
            </a:r>
          </a:p>
          <a:p>
            <a:r>
              <a:rPr lang="en-GB" sz="3600" dirty="0">
                <a:solidFill>
                  <a:srgbClr val="FF0000"/>
                </a:solidFill>
              </a:rPr>
              <a:t>cloud deployment models</a:t>
            </a:r>
          </a:p>
          <a:p>
            <a:r>
              <a:rPr lang="en-GB" sz="3600" dirty="0">
                <a:solidFill>
                  <a:srgbClr val="FF0000"/>
                </a:solidFill>
              </a:rPr>
              <a:t>cross-cutting aspects</a:t>
            </a:r>
            <a:endParaRPr lang="x-none" sz="3600" dirty="0">
              <a:solidFill>
                <a:srgbClr val="FF0000"/>
              </a:solidFill>
            </a:endParaRPr>
          </a:p>
        </p:txBody>
      </p:sp>
    </p:spTree>
    <p:extLst>
      <p:ext uri="{BB962C8B-B14F-4D97-AF65-F5344CB8AC3E}">
        <p14:creationId xmlns:p14="http://schemas.microsoft.com/office/powerpoint/2010/main" val="25293773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services</a:t>
            </a:r>
          </a:p>
        </p:txBody>
      </p:sp>
      <p:sp>
        <p:nvSpPr>
          <p:cNvPr id="3" name="Content Placeholder 2"/>
          <p:cNvSpPr>
            <a:spLocks noGrp="1"/>
          </p:cNvSpPr>
          <p:nvPr>
            <p:ph idx="1"/>
          </p:nvPr>
        </p:nvSpPr>
        <p:spPr/>
        <p:txBody>
          <a:bodyPr>
            <a:normAutofit/>
          </a:bodyPr>
          <a:lstStyle/>
          <a:p>
            <a:r>
              <a:rPr lang="en-GB" sz="3200" dirty="0"/>
              <a:t>Cloud capabilities types:</a:t>
            </a:r>
          </a:p>
          <a:p>
            <a:pPr lvl="1"/>
            <a:r>
              <a:rPr lang="en-GB" sz="2800" dirty="0"/>
              <a:t>application capabilities type</a:t>
            </a:r>
          </a:p>
          <a:p>
            <a:pPr lvl="1"/>
            <a:r>
              <a:rPr lang="en-GB" sz="2800" dirty="0"/>
              <a:t>platform capabilities type</a:t>
            </a:r>
          </a:p>
          <a:p>
            <a:pPr lvl="1"/>
            <a:r>
              <a:rPr lang="en-GB" sz="2800" dirty="0"/>
              <a:t>infrastructure capabilities type</a:t>
            </a:r>
          </a:p>
          <a:p>
            <a:r>
              <a:rPr lang="en-GB" sz="3200" dirty="0"/>
              <a:t>Cloud services categories</a:t>
            </a:r>
          </a:p>
          <a:p>
            <a:pPr lvl="1"/>
            <a:r>
              <a:rPr lang="en-GB" sz="2800" dirty="0"/>
              <a:t>Infrastructure as a service (IaaS)</a:t>
            </a:r>
          </a:p>
          <a:p>
            <a:pPr lvl="1"/>
            <a:r>
              <a:rPr lang="en-GB" sz="2800" dirty="0"/>
              <a:t>Platform as a service (PaaS)</a:t>
            </a:r>
          </a:p>
          <a:p>
            <a:pPr lvl="1"/>
            <a:r>
              <a:rPr lang="en-GB" sz="2800" dirty="0"/>
              <a:t>Software as a service (SaaS)</a:t>
            </a:r>
          </a:p>
          <a:p>
            <a:pPr lvl="1"/>
            <a:r>
              <a:rPr lang="en-GB" sz="2800" dirty="0"/>
              <a:t>Network as a service (</a:t>
            </a:r>
            <a:r>
              <a:rPr lang="en-GB" sz="2800" dirty="0" err="1"/>
              <a:t>NaaS</a:t>
            </a:r>
            <a:r>
              <a:rPr lang="en-GB" sz="2800" dirty="0"/>
              <a:t>)</a:t>
            </a:r>
          </a:p>
        </p:txBody>
      </p:sp>
    </p:spTree>
    <p:extLst>
      <p:ext uri="{BB962C8B-B14F-4D97-AF65-F5344CB8AC3E}">
        <p14:creationId xmlns:p14="http://schemas.microsoft.com/office/powerpoint/2010/main" val="27666185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a:t>
            </a:r>
          </a:p>
        </p:txBody>
      </p:sp>
      <p:sp>
        <p:nvSpPr>
          <p:cNvPr id="3" name="Content Placeholder 2"/>
          <p:cNvSpPr>
            <a:spLocks noGrp="1"/>
          </p:cNvSpPr>
          <p:nvPr>
            <p:ph idx="1"/>
          </p:nvPr>
        </p:nvSpPr>
        <p:spPr/>
        <p:txBody>
          <a:bodyPr>
            <a:normAutofit/>
          </a:bodyPr>
          <a:lstStyle/>
          <a:p>
            <a:r>
              <a:rPr lang="en-GB" sz="3600" dirty="0"/>
              <a:t>public cloud</a:t>
            </a:r>
          </a:p>
          <a:p>
            <a:r>
              <a:rPr lang="en-GB" sz="3600" dirty="0"/>
              <a:t>private cloud</a:t>
            </a:r>
          </a:p>
          <a:p>
            <a:r>
              <a:rPr lang="en-GB" sz="3600" dirty="0"/>
              <a:t>community cloud</a:t>
            </a:r>
          </a:p>
          <a:p>
            <a:r>
              <a:rPr lang="en-GB" sz="3600" dirty="0"/>
              <a:t>hybrid cloud</a:t>
            </a:r>
          </a:p>
        </p:txBody>
      </p:sp>
    </p:spTree>
    <p:extLst>
      <p:ext uri="{BB962C8B-B14F-4D97-AF65-F5344CB8AC3E}">
        <p14:creationId xmlns:p14="http://schemas.microsoft.com/office/powerpoint/2010/main" val="2310385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Cross-cutting aspects</a:t>
            </a:r>
          </a:p>
        </p:txBody>
      </p:sp>
      <p:sp>
        <p:nvSpPr>
          <p:cNvPr id="3" name="Content Placeholder 2"/>
          <p:cNvSpPr>
            <a:spLocks noGrp="1"/>
          </p:cNvSpPr>
          <p:nvPr>
            <p:ph idx="1"/>
          </p:nvPr>
        </p:nvSpPr>
        <p:spPr/>
        <p:txBody>
          <a:bodyPr>
            <a:normAutofit/>
          </a:bodyPr>
          <a:lstStyle/>
          <a:p>
            <a:r>
              <a:rPr lang="en-GB" sz="4400" dirty="0"/>
              <a:t>both architectural and operational considerations</a:t>
            </a:r>
          </a:p>
          <a:p>
            <a:r>
              <a:rPr lang="en-GB" sz="4400" dirty="0"/>
              <a:t>shared issues across the roles, activities and functional components</a:t>
            </a:r>
          </a:p>
        </p:txBody>
      </p:sp>
    </p:spTree>
    <p:extLst>
      <p:ext uri="{BB962C8B-B14F-4D97-AF65-F5344CB8AC3E}">
        <p14:creationId xmlns:p14="http://schemas.microsoft.com/office/powerpoint/2010/main" val="3653990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Cross-cutting aspects</a:t>
            </a:r>
          </a:p>
        </p:txBody>
      </p:sp>
      <p:sp>
        <p:nvSpPr>
          <p:cNvPr id="3" name="Content Placeholder 2"/>
          <p:cNvSpPr>
            <a:spLocks noGrp="1"/>
          </p:cNvSpPr>
          <p:nvPr>
            <p:ph idx="1"/>
          </p:nvPr>
        </p:nvSpPr>
        <p:spPr/>
        <p:txBody>
          <a:bodyPr>
            <a:normAutofit/>
          </a:bodyPr>
          <a:lstStyle/>
          <a:p>
            <a:r>
              <a:rPr lang="en-GB" sz="4400" dirty="0"/>
              <a:t>both architectural and operational considerations</a:t>
            </a:r>
          </a:p>
          <a:p>
            <a:r>
              <a:rPr lang="en-GB" sz="4400" dirty="0"/>
              <a:t>shared issues across the roles, activities and functional </a:t>
            </a:r>
            <a:r>
              <a:rPr lang="en-GB" sz="4400" dirty="0" smtClean="0"/>
              <a:t>components</a:t>
            </a:r>
          </a:p>
          <a:p>
            <a:r>
              <a:rPr lang="en-GB" sz="4400" dirty="0" smtClean="0">
                <a:solidFill>
                  <a:srgbClr val="FF0000"/>
                </a:solidFill>
              </a:rPr>
              <a:t>can </a:t>
            </a:r>
            <a:r>
              <a:rPr lang="en-GB" sz="4400" dirty="0">
                <a:solidFill>
                  <a:srgbClr val="FF0000"/>
                </a:solidFill>
              </a:rPr>
              <a:t>you think of one example of cross-cutting aspect?</a:t>
            </a:r>
          </a:p>
          <a:p>
            <a:endParaRPr lang="en-GB" sz="4400" dirty="0"/>
          </a:p>
        </p:txBody>
      </p:sp>
    </p:spTree>
    <p:extLst>
      <p:ext uri="{BB962C8B-B14F-4D97-AF65-F5344CB8AC3E}">
        <p14:creationId xmlns:p14="http://schemas.microsoft.com/office/powerpoint/2010/main" val="27960470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r>
              <a:rPr lang="en-GB" sz="4400" dirty="0" smtClean="0"/>
              <a:t>Can you think of one example of cross-cutting aspect?</a:t>
            </a:r>
          </a:p>
          <a:p>
            <a:pPr lvl="1"/>
            <a:r>
              <a:rPr lang="en-GB" sz="4000" dirty="0" smtClean="0"/>
              <a:t>What is an important issue that all the roles activities and functional components of cloud computing face?</a:t>
            </a:r>
            <a:endParaRPr lang="en-GB" sz="4000" dirty="0"/>
          </a:p>
        </p:txBody>
      </p:sp>
    </p:spTree>
    <p:extLst>
      <p:ext uri="{BB962C8B-B14F-4D97-AF65-F5344CB8AC3E}">
        <p14:creationId xmlns:p14="http://schemas.microsoft.com/office/powerpoint/2010/main" val="20587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Example of c</a:t>
            </a:r>
            <a:r>
              <a:rPr lang="en-GB" dirty="0"/>
              <a:t>ross-cutting aspects</a:t>
            </a:r>
          </a:p>
        </p:txBody>
      </p:sp>
      <p:sp>
        <p:nvSpPr>
          <p:cNvPr id="3" name="Content Placeholder 2"/>
          <p:cNvSpPr>
            <a:spLocks noGrp="1"/>
          </p:cNvSpPr>
          <p:nvPr>
            <p:ph idx="1"/>
          </p:nvPr>
        </p:nvSpPr>
        <p:spPr/>
        <p:txBody>
          <a:bodyPr>
            <a:normAutofit/>
          </a:bodyPr>
          <a:lstStyle/>
          <a:p>
            <a:r>
              <a:rPr lang="en-GB" sz="4400" dirty="0"/>
              <a:t>Security is a cross-cutting aspect </a:t>
            </a:r>
          </a:p>
          <a:p>
            <a:pPr lvl="1"/>
            <a:r>
              <a:rPr lang="en-GB" sz="4000" dirty="0"/>
              <a:t>it applies to infrastructure, services, cloud service providers, cloud service customers and cloud service partners</a:t>
            </a:r>
          </a:p>
          <a:p>
            <a:pPr lvl="1"/>
            <a:r>
              <a:rPr lang="en-GB" sz="4000" dirty="0"/>
              <a:t>all of these need to be secured, but how they are secured is different based on what is being secured</a:t>
            </a:r>
          </a:p>
        </p:txBody>
      </p:sp>
    </p:spTree>
    <p:extLst>
      <p:ext uri="{BB962C8B-B14F-4D97-AF65-F5344CB8AC3E}">
        <p14:creationId xmlns:p14="http://schemas.microsoft.com/office/powerpoint/2010/main" val="18481682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a16="http://schemas.microsoft.com/office/drawing/2014/main" xmlns="" id="{66166832-9DD1-31BE-CEBB-D500DB008B9F}"/>
              </a:ext>
            </a:extLst>
          </p:cNvPr>
          <p:cNvSpPr/>
          <p:nvPr/>
        </p:nvSpPr>
        <p:spPr>
          <a:xfrm>
            <a:off x="1634067" y="2218266"/>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1528094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a16="http://schemas.microsoft.com/office/drawing/2014/main" xmlns="" id="{66166832-9DD1-31BE-CEBB-D500DB008B9F}"/>
              </a:ext>
            </a:extLst>
          </p:cNvPr>
          <p:cNvSpPr/>
          <p:nvPr/>
        </p:nvSpPr>
        <p:spPr>
          <a:xfrm>
            <a:off x="1634067" y="2802468"/>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526126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a:t>
            </a:r>
            <a:endParaRPr lang="en-GB" dirty="0"/>
          </a:p>
        </p:txBody>
      </p:sp>
      <p:sp>
        <p:nvSpPr>
          <p:cNvPr id="3" name="Content Placeholder 2"/>
          <p:cNvSpPr>
            <a:spLocks noGrp="1"/>
          </p:cNvSpPr>
          <p:nvPr>
            <p:ph idx="1"/>
          </p:nvPr>
        </p:nvSpPr>
        <p:spPr/>
        <p:txBody>
          <a:bodyPr>
            <a:normAutofit/>
          </a:bodyPr>
          <a:lstStyle/>
          <a:p>
            <a:r>
              <a:rPr lang="en-GB" sz="4400" dirty="0"/>
              <a:t>As defined by </a:t>
            </a:r>
            <a:r>
              <a:rPr lang="en-GB" sz="4400" dirty="0" smtClean="0"/>
              <a:t>ISO</a:t>
            </a:r>
          </a:p>
          <a:p>
            <a:pPr lvl="1"/>
            <a:r>
              <a:rPr lang="en-GB" sz="4000" dirty="0" smtClean="0"/>
              <a:t>“</a:t>
            </a:r>
            <a:r>
              <a:rPr lang="en-GB" sz="4000" i="1" dirty="0"/>
              <a:t>A standard is </a:t>
            </a:r>
            <a:r>
              <a:rPr lang="en-GB" sz="4000" i="1" dirty="0">
                <a:highlight>
                  <a:srgbClr val="FFFF00"/>
                </a:highlight>
              </a:rPr>
              <a:t>a document</a:t>
            </a:r>
            <a:r>
              <a:rPr lang="en-GB" sz="4000" i="1" dirty="0"/>
              <a:t>, established by a </a:t>
            </a:r>
            <a:r>
              <a:rPr lang="en-GB" sz="4000" i="1" dirty="0">
                <a:solidFill>
                  <a:srgbClr val="FF0000"/>
                </a:solidFill>
              </a:rPr>
              <a:t>consensus</a:t>
            </a:r>
            <a:r>
              <a:rPr lang="en-GB" sz="4000" i="1" dirty="0"/>
              <a:t> of subject matter </a:t>
            </a:r>
            <a:r>
              <a:rPr lang="en-GB" sz="4000" i="1" dirty="0" smtClean="0">
                <a:solidFill>
                  <a:srgbClr val="FF0000"/>
                </a:solidFill>
              </a:rPr>
              <a:t>experts</a:t>
            </a:r>
            <a:r>
              <a:rPr lang="en-GB" sz="4000" i="1" dirty="0" smtClean="0"/>
              <a:t> and </a:t>
            </a:r>
            <a:r>
              <a:rPr lang="en-GB" sz="4000" i="1" dirty="0"/>
              <a:t>approved by a </a:t>
            </a:r>
            <a:r>
              <a:rPr lang="en-GB" sz="4000" i="1" dirty="0">
                <a:solidFill>
                  <a:srgbClr val="FF0000"/>
                </a:solidFill>
              </a:rPr>
              <a:t>recognized body </a:t>
            </a:r>
            <a:r>
              <a:rPr lang="en-GB" sz="4000" i="1" dirty="0"/>
              <a:t>that provides </a:t>
            </a:r>
            <a:r>
              <a:rPr lang="en-GB" sz="4000" i="1" dirty="0">
                <a:highlight>
                  <a:srgbClr val="FFFF00"/>
                </a:highlight>
              </a:rPr>
              <a:t>guidance on the design, use or performance of materials, products, processes, services, systems or persons</a:t>
            </a:r>
            <a:r>
              <a:rPr lang="en-GB" sz="4000" i="1" dirty="0"/>
              <a:t>”.</a:t>
            </a:r>
          </a:p>
        </p:txBody>
      </p:sp>
    </p:spTree>
    <p:extLst>
      <p:ext uri="{BB962C8B-B14F-4D97-AF65-F5344CB8AC3E}">
        <p14:creationId xmlns:p14="http://schemas.microsoft.com/office/powerpoint/2010/main" val="3496249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3BE0D-C5A7-F094-9081-2130BA4648F2}"/>
              </a:ext>
            </a:extLst>
          </p:cNvPr>
          <p:cNvSpPr>
            <a:spLocks noGrp="1"/>
          </p:cNvSpPr>
          <p:nvPr>
            <p:ph type="title"/>
          </p:nvPr>
        </p:nvSpPr>
        <p:spPr/>
        <p:txBody>
          <a:bodyPr/>
          <a:lstStyle/>
          <a:p>
            <a:r>
              <a:rPr lang="en-AU" dirty="0"/>
              <a:t>Functional view</a:t>
            </a:r>
            <a:endParaRPr lang="x-none" dirty="0"/>
          </a:p>
        </p:txBody>
      </p:sp>
      <p:sp>
        <p:nvSpPr>
          <p:cNvPr id="3" name="内容占位符 2">
            <a:extLst>
              <a:ext uri="{FF2B5EF4-FFF2-40B4-BE49-F238E27FC236}">
                <a16:creationId xmlns:a16="http://schemas.microsoft.com/office/drawing/2014/main" xmlns="" id="{F8C4C1F0-669D-E564-24B7-A84C3AB05E9E}"/>
              </a:ext>
            </a:extLst>
          </p:cNvPr>
          <p:cNvSpPr>
            <a:spLocks noGrp="1"/>
          </p:cNvSpPr>
          <p:nvPr>
            <p:ph idx="1"/>
          </p:nvPr>
        </p:nvSpPr>
        <p:spPr/>
        <p:txBody>
          <a:bodyPr/>
          <a:lstStyle/>
          <a:p>
            <a:endParaRPr lang="x-none"/>
          </a:p>
        </p:txBody>
      </p:sp>
    </p:spTree>
    <p:extLst>
      <p:ext uri="{BB962C8B-B14F-4D97-AF65-F5344CB8AC3E}">
        <p14:creationId xmlns:p14="http://schemas.microsoft.com/office/powerpoint/2010/main" val="38567175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layering framework</a:t>
            </a:r>
          </a:p>
        </p:txBody>
      </p:sp>
      <p:sp>
        <p:nvSpPr>
          <p:cNvPr id="3" name="Content Placeholder 2"/>
          <p:cNvSpPr>
            <a:spLocks noGrp="1"/>
          </p:cNvSpPr>
          <p:nvPr>
            <p:ph idx="1"/>
          </p:nvPr>
        </p:nvSpPr>
        <p:spPr/>
        <p:txBody>
          <a:bodyPr>
            <a:normAutofit/>
          </a:bodyPr>
          <a:lstStyle/>
          <a:p>
            <a:r>
              <a:rPr lang="en-GB" sz="4000" dirty="0"/>
              <a:t>The functional architecture is partially layered (i.e., has layers and a set of multi-layer functions)</a:t>
            </a:r>
          </a:p>
          <a:p>
            <a:endParaRPr lang="en-GB" sz="4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333" y="3583761"/>
            <a:ext cx="5056689" cy="31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59272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endParaRPr lang="en-GB" dirty="0"/>
          </a:p>
        </p:txBody>
      </p:sp>
      <p:pic>
        <p:nvPicPr>
          <p:cNvPr id="4" name="Picture 2">
            <a:extLst>
              <a:ext uri="{FF2B5EF4-FFF2-40B4-BE49-F238E27FC236}">
                <a16:creationId xmlns:a16="http://schemas.microsoft.com/office/drawing/2014/main" xmlns="" id="{7B547FFB-C9DE-C120-9FEE-23BD111F1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574270"/>
            <a:ext cx="7799889" cy="485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4548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User layer</a:t>
            </a:r>
          </a:p>
          <a:p>
            <a:pPr lvl="1"/>
            <a:r>
              <a:rPr lang="en-GB" sz="3600" dirty="0"/>
              <a:t>includes functional components that support the cloud computing activities of cloud service customers and cloud service partners</a:t>
            </a:r>
          </a:p>
        </p:txBody>
      </p:sp>
      <p:pic>
        <p:nvPicPr>
          <p:cNvPr id="4" name="Picture 2">
            <a:extLst>
              <a:ext uri="{FF2B5EF4-FFF2-40B4-BE49-F238E27FC236}">
                <a16:creationId xmlns:a16="http://schemas.microsoft.com/office/drawing/2014/main" xmlns="" id="{262D60D9-A410-972E-2EB0-E9F7AD92A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775" y="4326467"/>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6631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Access layer</a:t>
            </a:r>
          </a:p>
          <a:p>
            <a:pPr lvl="1"/>
            <a:r>
              <a:rPr lang="en-GB" sz="3600" dirty="0"/>
              <a:t>includes functional components that facilitate function distribution and interconnection</a:t>
            </a:r>
          </a:p>
        </p:txBody>
      </p:sp>
      <p:pic>
        <p:nvPicPr>
          <p:cNvPr id="4" name="Picture 2">
            <a:extLst>
              <a:ext uri="{FF2B5EF4-FFF2-40B4-BE49-F238E27FC236}">
                <a16:creationId xmlns:a16="http://schemas.microsoft.com/office/drawing/2014/main" xmlns="" id="{CE21B42C-E4D9-5772-9C26-92E027484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775" y="4326467"/>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2244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Service layer</a:t>
            </a:r>
          </a:p>
          <a:p>
            <a:pPr lvl="1"/>
            <a:r>
              <a:rPr lang="en-GB" sz="3600" dirty="0"/>
              <a:t>includes functional components that provide the cloud services themselves plus related administration and business capabilities, and the orchestration capabilities necessary to realize them</a:t>
            </a:r>
          </a:p>
        </p:txBody>
      </p:sp>
      <p:pic>
        <p:nvPicPr>
          <p:cNvPr id="4" name="Picture 2">
            <a:extLst>
              <a:ext uri="{FF2B5EF4-FFF2-40B4-BE49-F238E27FC236}">
                <a16:creationId xmlns:a16="http://schemas.microsoft.com/office/drawing/2014/main" xmlns="" id="{7C17615B-D0EE-40A2-40C4-9C4D4CE48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709" y="4428068"/>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24316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Resource layer</a:t>
            </a:r>
          </a:p>
          <a:p>
            <a:pPr lvl="1"/>
            <a:r>
              <a:rPr lang="en-GB" sz="3600" dirty="0"/>
              <a:t>includes the functional components that represent the resources needed to implement the cloud computing system</a:t>
            </a:r>
          </a:p>
        </p:txBody>
      </p:sp>
      <p:pic>
        <p:nvPicPr>
          <p:cNvPr id="4" name="Picture 2">
            <a:extLst>
              <a:ext uri="{FF2B5EF4-FFF2-40B4-BE49-F238E27FC236}">
                <a16:creationId xmlns:a16="http://schemas.microsoft.com/office/drawing/2014/main" xmlns="" id="{B71DC6D2-D3E3-019A-5A5A-FF4479032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775" y="4326467"/>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4259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layering framework</a:t>
            </a:r>
          </a:p>
        </p:txBody>
      </p:sp>
      <p:sp>
        <p:nvSpPr>
          <p:cNvPr id="3" name="Content Placeholder 2"/>
          <p:cNvSpPr>
            <a:spLocks noGrp="1"/>
          </p:cNvSpPr>
          <p:nvPr>
            <p:ph idx="1"/>
          </p:nvPr>
        </p:nvSpPr>
        <p:spPr/>
        <p:txBody>
          <a:bodyPr>
            <a:normAutofit/>
          </a:bodyPr>
          <a:lstStyle/>
          <a:p>
            <a:r>
              <a:rPr lang="en-GB" sz="3600" dirty="0"/>
              <a:t>Multi-layer functions </a:t>
            </a:r>
          </a:p>
          <a:p>
            <a:pPr lvl="1"/>
            <a:r>
              <a:rPr lang="en-GB" sz="3200" dirty="0"/>
              <a:t>include functional components that provide capabilities that are used across multiple functional layers</a:t>
            </a:r>
          </a:p>
          <a:p>
            <a:endParaRPr lang="en-GB" sz="3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425" y="3618046"/>
            <a:ext cx="5001597" cy="311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8857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components of the CCRA</a:t>
            </a:r>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664" y="1736595"/>
            <a:ext cx="7291387" cy="508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73113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a16="http://schemas.microsoft.com/office/drawing/2014/main" xmlns="" id="{66166832-9DD1-31BE-CEBB-D500DB008B9F}"/>
              </a:ext>
            </a:extLst>
          </p:cNvPr>
          <p:cNvSpPr/>
          <p:nvPr/>
        </p:nvSpPr>
        <p:spPr>
          <a:xfrm>
            <a:off x="1634067" y="2802468"/>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755639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organizations</a:t>
            </a:r>
          </a:p>
        </p:txBody>
      </p:sp>
      <p:sp>
        <p:nvSpPr>
          <p:cNvPr id="3" name="Content Placeholder 2"/>
          <p:cNvSpPr>
            <a:spLocks noGrp="1"/>
          </p:cNvSpPr>
          <p:nvPr>
            <p:ph idx="1"/>
          </p:nvPr>
        </p:nvSpPr>
        <p:spPr>
          <a:xfrm>
            <a:off x="838200" y="1825625"/>
            <a:ext cx="6172200" cy="4351338"/>
          </a:xfrm>
        </p:spPr>
        <p:txBody>
          <a:bodyPr>
            <a:normAutofit fontScale="92500" lnSpcReduction="10000"/>
          </a:bodyPr>
          <a:lstStyle/>
          <a:p>
            <a:r>
              <a:rPr lang="en-GB" sz="4000" dirty="0"/>
              <a:t>ISO</a:t>
            </a:r>
          </a:p>
          <a:p>
            <a:pPr lvl="1"/>
            <a:r>
              <a:rPr lang="en-GB" sz="3600" dirty="0"/>
              <a:t>International Organization for Standardization </a:t>
            </a:r>
          </a:p>
          <a:p>
            <a:r>
              <a:rPr lang="en-GB" sz="4000" dirty="0"/>
              <a:t>ITU</a:t>
            </a:r>
          </a:p>
          <a:p>
            <a:pPr lvl="1"/>
            <a:r>
              <a:rPr lang="en-GB" sz="3600" dirty="0"/>
              <a:t>International Telecommunication Union </a:t>
            </a:r>
          </a:p>
          <a:p>
            <a:r>
              <a:rPr lang="en-GB" sz="4000" dirty="0"/>
              <a:t>IEC</a:t>
            </a:r>
          </a:p>
          <a:p>
            <a:pPr lvl="1"/>
            <a:r>
              <a:rPr lang="en-GB" sz="3600" dirty="0"/>
              <a:t>International </a:t>
            </a:r>
            <a:r>
              <a:rPr lang="en-GB" sz="3600" dirty="0" err="1"/>
              <a:t>Electrotechnical</a:t>
            </a:r>
            <a:r>
              <a:rPr lang="en-GB" sz="3600" dirty="0"/>
              <a:t> Commission </a:t>
            </a: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7581" y="1574651"/>
            <a:ext cx="2083224" cy="20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97" y="4440758"/>
            <a:ext cx="1960065" cy="196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7482" y="2661780"/>
            <a:ext cx="2377859" cy="237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6859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4">
            <a:extLst>
              <a:ext uri="{FF2B5EF4-FFF2-40B4-BE49-F238E27FC236}">
                <a16:creationId xmlns:a16="http://schemas.microsoft.com/office/drawing/2014/main" xmlns="" id="{B720C802-4385-A75E-F110-6773FB7CC9B0}"/>
              </a:ext>
            </a:extLst>
          </p:cNvPr>
          <p:cNvSpPr/>
          <p:nvPr/>
        </p:nvSpPr>
        <p:spPr>
          <a:xfrm>
            <a:off x="1673117" y="3368177"/>
            <a:ext cx="9482666" cy="1609728"/>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7861997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fontScale="92500"/>
          </a:bodyPr>
          <a:lstStyle/>
          <a:p>
            <a:r>
              <a:rPr lang="en-GB" sz="4000" dirty="0" smtClean="0"/>
              <a:t>Recall what we said about Reference </a:t>
            </a:r>
            <a:r>
              <a:rPr lang="en-GB" sz="4000" dirty="0"/>
              <a:t>Architecture</a:t>
            </a:r>
          </a:p>
          <a:p>
            <a:pPr lvl="1"/>
            <a:r>
              <a:rPr lang="en-US" sz="3600" dirty="0" smtClean="0"/>
              <a:t>It </a:t>
            </a:r>
            <a:r>
              <a:rPr lang="en-US" sz="3600" dirty="0"/>
              <a:t>refers to </a:t>
            </a:r>
            <a:r>
              <a:rPr lang="en-US" sz="3600" dirty="0">
                <a:solidFill>
                  <a:srgbClr val="FF0000"/>
                </a:solidFill>
              </a:rPr>
              <a:t>any system </a:t>
            </a:r>
            <a:r>
              <a:rPr lang="en-US" sz="3600" dirty="0"/>
              <a:t>in this domain, not to a specific implementation of the </a:t>
            </a:r>
            <a:r>
              <a:rPr lang="en-US" sz="3600" dirty="0" smtClean="0"/>
              <a:t>system</a:t>
            </a:r>
          </a:p>
          <a:p>
            <a:r>
              <a:rPr lang="en-US" sz="4000" dirty="0" smtClean="0"/>
              <a:t>Implementation and deployment views of the system are dependent on vendor-specific implementations and actual deployments </a:t>
            </a:r>
          </a:p>
          <a:p>
            <a:pPr lvl="1"/>
            <a:r>
              <a:rPr lang="en-US" sz="3600" dirty="0" smtClean="0"/>
              <a:t>They will describe </a:t>
            </a:r>
            <a:r>
              <a:rPr lang="en-US" sz="3600" dirty="0" smtClean="0">
                <a:solidFill>
                  <a:srgbClr val="FF0000"/>
                </a:solidFill>
              </a:rPr>
              <a:t>a specific implementation of a system</a:t>
            </a:r>
            <a:endParaRPr lang="en-GB" sz="3600" dirty="0">
              <a:solidFill>
                <a:srgbClr val="FF0000"/>
              </a:solidFill>
            </a:endParaRPr>
          </a:p>
        </p:txBody>
      </p:sp>
    </p:spTree>
    <p:extLst>
      <p:ext uri="{BB962C8B-B14F-4D97-AF65-F5344CB8AC3E}">
        <p14:creationId xmlns:p14="http://schemas.microsoft.com/office/powerpoint/2010/main" val="28252886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a16="http://schemas.microsoft.com/office/drawing/2014/main" xmlns="" id="{66166832-9DD1-31BE-CEBB-D500DB008B9F}"/>
              </a:ext>
            </a:extLst>
          </p:cNvPr>
          <p:cNvSpPr/>
          <p:nvPr/>
        </p:nvSpPr>
        <p:spPr>
          <a:xfrm>
            <a:off x="838199" y="5431895"/>
            <a:ext cx="10515599"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 name="矩形: 圆角 4">
            <a:extLst>
              <a:ext uri="{FF2B5EF4-FFF2-40B4-BE49-F238E27FC236}">
                <a16:creationId xmlns:a16="http://schemas.microsoft.com/office/drawing/2014/main" xmlns="" id="{B720C802-4385-A75E-F110-6773FB7CC9B0}"/>
              </a:ext>
            </a:extLst>
          </p:cNvPr>
          <p:cNvSpPr/>
          <p:nvPr/>
        </p:nvSpPr>
        <p:spPr>
          <a:xfrm>
            <a:off x="1673117" y="3368177"/>
            <a:ext cx="9482666" cy="1609728"/>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6356534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Standardization and Reference </a:t>
            </a:r>
            <a:r>
              <a:rPr lang="en-GB" dirty="0"/>
              <a:t/>
            </a:r>
            <a:br>
              <a:rPr lang="en-GB" dirty="0"/>
            </a:br>
            <a:r>
              <a:rPr lang="en-GB" dirty="0">
                <a:latin typeface="Calibri" panose="020F0502020204030204" pitchFamily="34" charset="0"/>
                <a:ea typeface="DengXian" panose="02010600030101010101" pitchFamily="2" charset="-122"/>
                <a:cs typeface="Times New Roman" panose="02020603050405020304" pitchFamily="18" charset="0"/>
              </a:rPr>
              <a:t>Architecture</a:t>
            </a:r>
            <a:endParaRPr lang="en-GB" dirty="0"/>
          </a:p>
        </p:txBody>
      </p:sp>
      <p:sp>
        <p:nvSpPr>
          <p:cNvPr id="5" name="内容占位符 4"/>
          <p:cNvSpPr>
            <a:spLocks noGrp="1"/>
          </p:cNvSpPr>
          <p:nvPr>
            <p:ph idx="1"/>
          </p:nvPr>
        </p:nvSpPr>
        <p:spPr/>
        <p:txBody>
          <a:bodyPr>
            <a:normAutofit/>
          </a:bodyPr>
          <a:lstStyle/>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Standardization of cloud computing</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Cloud Computing Reference Architecture</a:t>
            </a:r>
          </a:p>
          <a:p>
            <a:pPr marL="971550" lvl="1" indent="-514350">
              <a:lnSpc>
                <a:spcPct val="107000"/>
              </a:lnSpc>
              <a:spcBef>
                <a:spcPts val="0"/>
              </a:spcBef>
              <a:spcAft>
                <a:spcPts val="800"/>
              </a:spcAft>
              <a:buFont typeface="+mj-lt"/>
              <a:buAutoNum type="arabicPeriod"/>
            </a:pPr>
            <a:r>
              <a:rPr lang="en-GB" sz="3600" dirty="0">
                <a:solidFill>
                  <a:srgbClr val="FF0000"/>
                </a:solidFill>
                <a:latin typeface="Calibri" panose="020F0502020204030204" pitchFamily="34" charset="0"/>
                <a:ea typeface="DengXian" panose="02010600030101010101" pitchFamily="2" charset="-122"/>
                <a:cs typeface="Times New Roman" panose="02020603050405020304" pitchFamily="18" charset="0"/>
              </a:rPr>
              <a:t>Cloud computing standards and laws in China</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Cloud computing adoption issues</a:t>
            </a:r>
          </a:p>
          <a:p>
            <a:pPr marL="971550" lvl="1" indent="-514350">
              <a:lnSpc>
                <a:spcPct val="107000"/>
              </a:lnSpc>
              <a:spcBef>
                <a:spcPts val="0"/>
              </a:spcBef>
              <a:spcAft>
                <a:spcPts val="800"/>
              </a:spcAft>
              <a:buFont typeface="+mj-lt"/>
              <a:buAutoNum type="arabicPeriod"/>
            </a:pPr>
            <a:endParaRPr lang="en-GB" sz="3600" dirty="0">
              <a:latin typeface="Calibri" panose="020F0502020204030204" pitchFamily="34" charset="0"/>
              <a:ea typeface="DengXian" panose="02010600030101010101" pitchFamily="2" charset="-122"/>
              <a:cs typeface="Times New Roman" panose="02020603050405020304" pitchFamily="18" charset="0"/>
            </a:endParaRPr>
          </a:p>
          <a:p>
            <a:pPr marL="514350" indent="-514350">
              <a:lnSpc>
                <a:spcPct val="107000"/>
              </a:lnSpc>
              <a:spcBef>
                <a:spcPts val="0"/>
              </a:spcBef>
              <a:spcAft>
                <a:spcPts val="800"/>
              </a:spcAft>
              <a:buFont typeface="+mj-lt"/>
              <a:buAutoNum type="arabicPeriod"/>
            </a:pPr>
            <a:endParaRPr lang="en-US" sz="4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63483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C36F1C-728B-3E7F-0252-F0EF868971D1}"/>
              </a:ext>
            </a:extLst>
          </p:cNvPr>
          <p:cNvSpPr>
            <a:spLocks noGrp="1"/>
          </p:cNvSpPr>
          <p:nvPr>
            <p:ph type="title"/>
          </p:nvPr>
        </p:nvSpPr>
        <p:spPr/>
        <p:txBody>
          <a:bodyPr/>
          <a:lstStyle/>
          <a:p>
            <a:endParaRPr lang="x-none"/>
          </a:p>
        </p:txBody>
      </p:sp>
      <p:sp>
        <p:nvSpPr>
          <p:cNvPr id="3" name="内容占位符 2">
            <a:extLst>
              <a:ext uri="{FF2B5EF4-FFF2-40B4-BE49-F238E27FC236}">
                <a16:creationId xmlns:a16="http://schemas.microsoft.com/office/drawing/2014/main" xmlns="" id="{42278F51-01D2-4F81-9E0B-384CB9FF6234}"/>
              </a:ext>
            </a:extLst>
          </p:cNvPr>
          <p:cNvSpPr>
            <a:spLocks noGrp="1"/>
          </p:cNvSpPr>
          <p:nvPr>
            <p:ph idx="1"/>
          </p:nvPr>
        </p:nvSpPr>
        <p:spPr/>
        <p:txBody>
          <a:bodyPr>
            <a:normAutofit/>
          </a:bodyPr>
          <a:lstStyle/>
          <a:p>
            <a:r>
              <a:rPr lang="en-AU" sz="4000" dirty="0"/>
              <a:t>What Chinese cloud providers do you know?</a:t>
            </a:r>
            <a:endParaRPr lang="x-none" sz="4000" dirty="0"/>
          </a:p>
        </p:txBody>
      </p:sp>
    </p:spTree>
    <p:extLst>
      <p:ext uri="{BB962C8B-B14F-4D97-AF65-F5344CB8AC3E}">
        <p14:creationId xmlns:p14="http://schemas.microsoft.com/office/powerpoint/2010/main" val="15466610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710" y="4635935"/>
            <a:ext cx="10492441" cy="288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Chinese cloud providers</a:t>
            </a:r>
          </a:p>
        </p:txBody>
      </p:sp>
      <p:sp>
        <p:nvSpPr>
          <p:cNvPr id="3" name="Content Placeholder 2"/>
          <p:cNvSpPr>
            <a:spLocks noGrp="1"/>
          </p:cNvSpPr>
          <p:nvPr>
            <p:ph idx="1"/>
          </p:nvPr>
        </p:nvSpPr>
        <p:spPr/>
        <p:txBody>
          <a:bodyPr>
            <a:normAutofit/>
          </a:bodyPr>
          <a:lstStyle/>
          <a:p>
            <a:r>
              <a:rPr lang="en-GB" sz="3600" dirty="0"/>
              <a:t>Most popular </a:t>
            </a:r>
            <a:r>
              <a:rPr lang="en-GB" sz="3600" dirty="0" err="1"/>
              <a:t>chinese</a:t>
            </a:r>
            <a:r>
              <a:rPr lang="en-GB" sz="3600" dirty="0"/>
              <a:t> cloud providers </a:t>
            </a:r>
          </a:p>
          <a:p>
            <a:pPr lvl="1"/>
            <a:r>
              <a:rPr lang="en-GB" sz="3200" dirty="0"/>
              <a:t>Alibaba Cloud</a:t>
            </a:r>
          </a:p>
          <a:p>
            <a:pPr lvl="1"/>
            <a:r>
              <a:rPr lang="en-GB" sz="3200" dirty="0" err="1"/>
              <a:t>Tencent</a:t>
            </a:r>
            <a:r>
              <a:rPr lang="en-GB" sz="3200" dirty="0"/>
              <a:t> Cloud</a:t>
            </a:r>
          </a:p>
          <a:p>
            <a:pPr lvl="1"/>
            <a:r>
              <a:rPr lang="en-GB" sz="3200" dirty="0"/>
              <a:t>China Telecom Cloud</a:t>
            </a:r>
          </a:p>
          <a:p>
            <a:pPr lvl="1"/>
            <a:r>
              <a:rPr lang="en-GB" sz="3200" dirty="0"/>
              <a:t>Huawei Cloud</a:t>
            </a:r>
          </a:p>
          <a:p>
            <a:pPr lvl="1"/>
            <a:r>
              <a:rPr lang="en-GB" sz="3200" dirty="0"/>
              <a:t>Baidu Cloud </a:t>
            </a:r>
          </a:p>
        </p:txBody>
      </p:sp>
    </p:spTree>
    <p:extLst>
      <p:ext uri="{BB962C8B-B14F-4D97-AF65-F5344CB8AC3E}">
        <p14:creationId xmlns:p14="http://schemas.microsoft.com/office/powerpoint/2010/main" val="151418581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5163E3C-7A18-FE74-0A8F-41A0A8AF0487}"/>
              </a:ext>
            </a:extLst>
          </p:cNvPr>
          <p:cNvSpPr>
            <a:spLocks noGrp="1"/>
          </p:cNvSpPr>
          <p:nvPr>
            <p:ph type="title"/>
          </p:nvPr>
        </p:nvSpPr>
        <p:spPr/>
        <p:txBody>
          <a:bodyPr/>
          <a:lstStyle/>
          <a:p>
            <a:endParaRPr lang="x-none"/>
          </a:p>
        </p:txBody>
      </p:sp>
      <p:sp>
        <p:nvSpPr>
          <p:cNvPr id="3" name="内容占位符 2">
            <a:extLst>
              <a:ext uri="{FF2B5EF4-FFF2-40B4-BE49-F238E27FC236}">
                <a16:creationId xmlns:a16="http://schemas.microsoft.com/office/drawing/2014/main" xmlns="" id="{B6C89B74-4DDF-C4FA-FFC1-C31D5D19E831}"/>
              </a:ext>
            </a:extLst>
          </p:cNvPr>
          <p:cNvSpPr>
            <a:spLocks noGrp="1"/>
          </p:cNvSpPr>
          <p:nvPr>
            <p:ph idx="1"/>
          </p:nvPr>
        </p:nvSpPr>
        <p:spPr/>
        <p:txBody>
          <a:bodyPr>
            <a:normAutofit/>
          </a:bodyPr>
          <a:lstStyle/>
          <a:p>
            <a:r>
              <a:rPr lang="en-AU" sz="4000" dirty="0"/>
              <a:t>Do you know about any international cloud providers in China?</a:t>
            </a:r>
            <a:endParaRPr lang="x-none" sz="4000" dirty="0"/>
          </a:p>
        </p:txBody>
      </p:sp>
    </p:spTree>
    <p:extLst>
      <p:ext uri="{BB962C8B-B14F-4D97-AF65-F5344CB8AC3E}">
        <p14:creationId xmlns:p14="http://schemas.microsoft.com/office/powerpoint/2010/main" val="26072382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International</a:t>
            </a:r>
            <a:r>
              <a:rPr lang="en-GB" dirty="0"/>
              <a:t> cloud providers in China</a:t>
            </a:r>
          </a:p>
        </p:txBody>
      </p:sp>
      <p:sp>
        <p:nvSpPr>
          <p:cNvPr id="3" name="Content Placeholder 2"/>
          <p:cNvSpPr>
            <a:spLocks noGrp="1"/>
          </p:cNvSpPr>
          <p:nvPr>
            <p:ph idx="1"/>
          </p:nvPr>
        </p:nvSpPr>
        <p:spPr/>
        <p:txBody>
          <a:bodyPr>
            <a:normAutofit/>
          </a:bodyPr>
          <a:lstStyle/>
          <a:p>
            <a:r>
              <a:rPr lang="en-US" altLang="zh-CN" sz="3600" dirty="0"/>
              <a:t>I</a:t>
            </a:r>
            <a:r>
              <a:rPr lang="en-GB" sz="3600" dirty="0" err="1"/>
              <a:t>nternational</a:t>
            </a:r>
            <a:r>
              <a:rPr lang="en-GB" sz="3600" dirty="0"/>
              <a:t> cloud providers have to operate in the Chinese market by cooperating with domestic service providers </a:t>
            </a:r>
          </a:p>
          <a:p>
            <a:r>
              <a:rPr lang="en-US" sz="3600" dirty="0"/>
              <a:t>Examples</a:t>
            </a:r>
            <a:endParaRPr lang="en-GB" sz="3600" dirty="0"/>
          </a:p>
          <a:p>
            <a:pPr lvl="1"/>
            <a:r>
              <a:rPr lang="en-GB" sz="2800" dirty="0"/>
              <a:t>AWS is run by </a:t>
            </a:r>
            <a:r>
              <a:rPr lang="en-GB" sz="2800" dirty="0" err="1"/>
              <a:t>Sinnet</a:t>
            </a:r>
            <a:r>
              <a:rPr lang="en-GB" sz="2800" dirty="0"/>
              <a:t> in Beijing and by Ningxia Western Cloud Data Technology (NWCD) in Ningxia </a:t>
            </a:r>
          </a:p>
          <a:p>
            <a:pPr lvl="1"/>
            <a:r>
              <a:rPr lang="en-GB" sz="2800" dirty="0"/>
              <a:t>Microsoft Azure is branded as Azure China and operated locally by 21Vianet</a:t>
            </a:r>
          </a:p>
        </p:txBody>
      </p:sp>
    </p:spTree>
    <p:extLst>
      <p:ext uri="{BB962C8B-B14F-4D97-AF65-F5344CB8AC3E}">
        <p14:creationId xmlns:p14="http://schemas.microsoft.com/office/powerpoint/2010/main" val="28092548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related regulation </a:t>
            </a:r>
          </a:p>
        </p:txBody>
      </p:sp>
      <p:sp>
        <p:nvSpPr>
          <p:cNvPr id="3" name="Content Placeholder 2"/>
          <p:cNvSpPr>
            <a:spLocks noGrp="1"/>
          </p:cNvSpPr>
          <p:nvPr>
            <p:ph idx="1"/>
          </p:nvPr>
        </p:nvSpPr>
        <p:spPr/>
        <p:txBody>
          <a:bodyPr>
            <a:normAutofit fontScale="92500" lnSpcReduction="10000"/>
          </a:bodyPr>
          <a:lstStyle/>
          <a:p>
            <a:r>
              <a:rPr lang="en-GB" dirty="0">
                <a:highlight>
                  <a:srgbClr val="FFFF00"/>
                </a:highlight>
              </a:rPr>
              <a:t>China Cybersecurity Law </a:t>
            </a:r>
            <a:r>
              <a:rPr lang="en-GB" dirty="0"/>
              <a:t>(CSL) - 2017</a:t>
            </a:r>
          </a:p>
          <a:p>
            <a:pPr lvl="1"/>
            <a:r>
              <a:rPr lang="en-GB" dirty="0"/>
              <a:t>all network operators must comply with the CSL</a:t>
            </a:r>
          </a:p>
          <a:p>
            <a:r>
              <a:rPr lang="en-GB" dirty="0">
                <a:highlight>
                  <a:srgbClr val="FFFF00"/>
                </a:highlight>
              </a:rPr>
              <a:t>Classified Protection of Cybersecurity Scheme(Multi-Level Protection Scheme (MLPS) </a:t>
            </a:r>
            <a:r>
              <a:rPr lang="en-GB" dirty="0"/>
              <a:t>- 2008/2019</a:t>
            </a:r>
          </a:p>
          <a:p>
            <a:pPr lvl="1"/>
            <a:r>
              <a:rPr lang="en-GB" dirty="0"/>
              <a:t>MLPS was first introduced in 2008 and updated to MLPS 2.0 in 2019</a:t>
            </a:r>
          </a:p>
          <a:p>
            <a:pPr lvl="1"/>
            <a:r>
              <a:rPr lang="en-GB" dirty="0"/>
              <a:t>a regulatory scheme designed to protect the cybersecurity of networks and systems in China</a:t>
            </a:r>
          </a:p>
          <a:p>
            <a:pPr lvl="1"/>
            <a:r>
              <a:rPr lang="en-GB" dirty="0"/>
              <a:t>it is compulsory for all companies and individuals that own, operate, or provide services relating to network and corresponding system components in China to follow the national standards under the MLPS scheme</a:t>
            </a:r>
          </a:p>
          <a:p>
            <a:r>
              <a:rPr lang="en-GB" dirty="0">
                <a:highlight>
                  <a:srgbClr val="FFFF00"/>
                </a:highlight>
              </a:rPr>
              <a:t>China Data Security Law </a:t>
            </a:r>
            <a:r>
              <a:rPr lang="en-GB" dirty="0"/>
              <a:t>(DSL) - 2021 </a:t>
            </a:r>
          </a:p>
          <a:p>
            <a:pPr lvl="1"/>
            <a:r>
              <a:rPr lang="en-GB" dirty="0"/>
              <a:t>stipulates the security of data related activities in mainland China such as collection, storage, processing, usage, provision, trading and publishing, etc.</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7057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Privacy related regulation</a:t>
            </a:r>
          </a:p>
        </p:txBody>
      </p:sp>
      <p:sp>
        <p:nvSpPr>
          <p:cNvPr id="3" name="Content Placeholder 2"/>
          <p:cNvSpPr>
            <a:spLocks noGrp="1"/>
          </p:cNvSpPr>
          <p:nvPr>
            <p:ph idx="1"/>
          </p:nvPr>
        </p:nvSpPr>
        <p:spPr/>
        <p:txBody>
          <a:bodyPr>
            <a:normAutofit/>
          </a:bodyPr>
          <a:lstStyle/>
          <a:p>
            <a:r>
              <a:rPr lang="en-GB" dirty="0">
                <a:highlight>
                  <a:srgbClr val="FFFF00"/>
                </a:highlight>
              </a:rPr>
              <a:t>China Personal Information Protection Law </a:t>
            </a:r>
            <a:r>
              <a:rPr lang="en-GB" dirty="0"/>
              <a:t>(PIPL) – 2021</a:t>
            </a:r>
          </a:p>
          <a:p>
            <a:pPr lvl="1"/>
            <a:r>
              <a:rPr lang="en-GB" dirty="0"/>
              <a:t>It is the first law framework over personal data protection in mainland China to protect personal information rights and interests, regulate the processing of personal information, and promote the reasonable use of personal information</a:t>
            </a:r>
          </a:p>
          <a:p>
            <a:pPr lvl="1"/>
            <a:r>
              <a:rPr lang="en-GB" dirty="0"/>
              <a:t>regulates the data related activities pertaining to personal data</a:t>
            </a:r>
          </a:p>
          <a:p>
            <a:r>
              <a:rPr lang="en-GB" dirty="0"/>
              <a:t>Other than PIPL, the data protection requirements can also be found in various </a:t>
            </a:r>
            <a:r>
              <a:rPr lang="en-GB" dirty="0">
                <a:highlight>
                  <a:srgbClr val="FFFF00"/>
                </a:highlight>
              </a:rPr>
              <a:t>other regulations</a:t>
            </a:r>
          </a:p>
        </p:txBody>
      </p:sp>
    </p:spTree>
    <p:extLst>
      <p:ext uri="{BB962C8B-B14F-4D97-AF65-F5344CB8AC3E}">
        <p14:creationId xmlns:p14="http://schemas.microsoft.com/office/powerpoint/2010/main" val="185679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a:t>
            </a:r>
            <a:r>
              <a:rPr lang="en-GB" dirty="0" smtClean="0"/>
              <a:t>cloud computing </a:t>
            </a:r>
            <a:r>
              <a:rPr lang="en-GB" dirty="0"/>
              <a:t>standards developed?</a:t>
            </a:r>
          </a:p>
        </p:txBody>
      </p:sp>
      <p:sp>
        <p:nvSpPr>
          <p:cNvPr id="3" name="Content Placeholder 2"/>
          <p:cNvSpPr>
            <a:spLocks noGrp="1"/>
          </p:cNvSpPr>
          <p:nvPr>
            <p:ph idx="1"/>
          </p:nvPr>
        </p:nvSpPr>
        <p:spPr/>
        <p:txBody>
          <a:bodyPr/>
          <a:lstStyle/>
          <a:p>
            <a:r>
              <a:rPr lang="en-GB" dirty="0"/>
              <a:t>The main technical committees active in Cloud Computing </a:t>
            </a:r>
            <a:r>
              <a:rPr lang="en-GB" dirty="0" smtClean="0"/>
              <a:t>standardization</a:t>
            </a:r>
          </a:p>
          <a:p>
            <a:pPr lvl="1"/>
            <a:r>
              <a:rPr lang="en-GB" sz="2800" dirty="0">
                <a:solidFill>
                  <a:srgbClr val="FF0000"/>
                </a:solidFill>
              </a:rPr>
              <a:t>ISO/IEC JTC 1/SC </a:t>
            </a:r>
            <a:r>
              <a:rPr lang="en-GB" sz="2800" dirty="0" smtClean="0">
                <a:solidFill>
                  <a:srgbClr val="FF0000"/>
                </a:solidFill>
              </a:rPr>
              <a:t>38 </a:t>
            </a:r>
            <a:r>
              <a:rPr lang="en-GB" sz="2800" dirty="0" smtClean="0"/>
              <a:t>“</a:t>
            </a:r>
            <a:r>
              <a:rPr lang="en-GB" sz="2800" dirty="0"/>
              <a:t>Cloud Computing and Distributed Platforms</a:t>
            </a:r>
            <a:r>
              <a:rPr lang="en-GB" sz="2800" dirty="0" smtClean="0"/>
              <a:t>”</a:t>
            </a:r>
          </a:p>
          <a:p>
            <a:pPr lvl="1"/>
            <a:r>
              <a:rPr lang="en-GB" sz="2800" dirty="0" smtClean="0"/>
              <a:t>ITU-T/SG 13 “</a:t>
            </a:r>
            <a:r>
              <a:rPr lang="en-GB" sz="2800" dirty="0"/>
              <a:t>Future networks and emerging network technologies</a:t>
            </a:r>
            <a:r>
              <a:rPr lang="en-GB" sz="2800" dirty="0" smtClean="0"/>
              <a:t>”</a:t>
            </a:r>
          </a:p>
          <a:p>
            <a:pPr lvl="1"/>
            <a:r>
              <a:rPr lang="en-GB" sz="2800" dirty="0"/>
              <a:t>ISO/IEC JTC 1/SC </a:t>
            </a:r>
            <a:r>
              <a:rPr lang="en-GB" sz="2800" dirty="0" smtClean="0"/>
              <a:t>27 “</a:t>
            </a:r>
            <a:r>
              <a:rPr lang="en-GB" sz="2800" dirty="0"/>
              <a:t>Information security, cybersecurity and privacy protection</a:t>
            </a:r>
            <a:r>
              <a:rPr lang="en-GB" sz="2800" dirty="0" smtClean="0"/>
              <a:t>”</a:t>
            </a:r>
          </a:p>
          <a:p>
            <a:pPr lvl="1"/>
            <a:r>
              <a:rPr lang="en-GB" sz="2800" dirty="0" smtClean="0"/>
              <a:t>ITU-T/SG 17 “</a:t>
            </a:r>
            <a:r>
              <a:rPr lang="en-GB" sz="2800" dirty="0"/>
              <a:t>Security”</a:t>
            </a:r>
          </a:p>
          <a:p>
            <a:endParaRPr lang="en-GB" dirty="0"/>
          </a:p>
        </p:txBody>
      </p:sp>
    </p:spTree>
    <p:extLst>
      <p:ext uri="{BB962C8B-B14F-4D97-AF65-F5344CB8AC3E}">
        <p14:creationId xmlns:p14="http://schemas.microsoft.com/office/powerpoint/2010/main" val="31170309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Financial industry standards on cloud computing technology</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GB" dirty="0"/>
              <a:t>The National Financial Standardization Technical Committee ('NFSTC') announced, on 27 October 2020, that the </a:t>
            </a:r>
            <a:r>
              <a:rPr lang="en-GB" dirty="0">
                <a:solidFill>
                  <a:srgbClr val="FF0000"/>
                </a:solidFill>
              </a:rPr>
              <a:t>People's Bank of China has released three financial industry standards </a:t>
            </a:r>
            <a:r>
              <a:rPr lang="en-GB" dirty="0"/>
              <a:t>on cloud computing</a:t>
            </a:r>
          </a:p>
          <a:p>
            <a:pPr lvl="1">
              <a:lnSpc>
                <a:spcPct val="120000"/>
              </a:lnSpc>
            </a:pPr>
            <a:r>
              <a:rPr lang="en-GB" dirty="0"/>
              <a:t>Technical Framework of Cloud Computing Technology Financial Application Specification (JR/T 0166-2020) (</a:t>
            </a:r>
            <a:r>
              <a:rPr lang="en-GB" dirty="0">
                <a:highlight>
                  <a:srgbClr val="FFFF00"/>
                </a:highlight>
              </a:rPr>
              <a:t>'the Cloud Computing Framework Specification</a:t>
            </a:r>
            <a:r>
              <a:rPr lang="en-GB" dirty="0"/>
              <a:t>')</a:t>
            </a:r>
          </a:p>
          <a:p>
            <a:pPr lvl="1">
              <a:lnSpc>
                <a:spcPct val="120000"/>
              </a:lnSpc>
            </a:pPr>
            <a:r>
              <a:rPr lang="en-GB" dirty="0"/>
              <a:t>Cloud Computing Technology Financial Application Specification Security Technical Requirements (JR/T 0167-2020) (</a:t>
            </a:r>
            <a:r>
              <a:rPr lang="en-GB" dirty="0">
                <a:highlight>
                  <a:srgbClr val="FFFF00"/>
                </a:highlight>
              </a:rPr>
              <a:t>'the Cloud Computing Security Specification</a:t>
            </a:r>
            <a:r>
              <a:rPr lang="en-GB" dirty="0"/>
              <a:t>')</a:t>
            </a:r>
          </a:p>
          <a:p>
            <a:pPr lvl="2">
              <a:lnSpc>
                <a:spcPct val="120000"/>
              </a:lnSpc>
            </a:pPr>
            <a:r>
              <a:rPr lang="en-GB" dirty="0"/>
              <a:t>focuses on the potential risks of cloud computing financial applications</a:t>
            </a:r>
          </a:p>
          <a:p>
            <a:pPr lvl="2">
              <a:lnSpc>
                <a:spcPct val="120000"/>
              </a:lnSpc>
            </a:pPr>
            <a:r>
              <a:rPr lang="en-GB" dirty="0"/>
              <a:t>outlines requirements for data security and security management</a:t>
            </a:r>
          </a:p>
          <a:p>
            <a:pPr lvl="2">
              <a:lnSpc>
                <a:spcPct val="120000"/>
              </a:lnSpc>
            </a:pPr>
            <a:r>
              <a:rPr lang="en-GB" dirty="0"/>
              <a:t>proposes policies</a:t>
            </a:r>
          </a:p>
          <a:p>
            <a:pPr lvl="1">
              <a:lnSpc>
                <a:spcPct val="120000"/>
              </a:lnSpc>
            </a:pPr>
            <a:r>
              <a:rPr lang="en-GB" dirty="0"/>
              <a:t>Cloud Computing Technology Financial Application Specification Disaster Recovery (JR/T 0168-2020) (</a:t>
            </a:r>
            <a:r>
              <a:rPr lang="en-GB" dirty="0">
                <a:highlight>
                  <a:srgbClr val="FFFF00"/>
                </a:highlight>
              </a:rPr>
              <a:t>'Cloud Computing Disaster Recovery Specification</a:t>
            </a:r>
            <a:r>
              <a:rPr lang="en-GB" dirty="0"/>
              <a:t>')</a:t>
            </a:r>
          </a:p>
          <a:p>
            <a:pPr lvl="2">
              <a:lnSpc>
                <a:spcPct val="120000"/>
              </a:lnSpc>
            </a:pPr>
            <a:r>
              <a:rPr lang="en-GB" dirty="0"/>
              <a:t>stipulates technical requirements that all cloud computing participants should follow when measuring the cloud computing platform's disaster tolerance capability and carrying out the disaster recovery work of the cloud computing platform</a:t>
            </a:r>
          </a:p>
        </p:txBody>
      </p:sp>
    </p:spTree>
    <p:extLst>
      <p:ext uri="{BB962C8B-B14F-4D97-AF65-F5344CB8AC3E}">
        <p14:creationId xmlns:p14="http://schemas.microsoft.com/office/powerpoint/2010/main" val="280461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r>
              <a:rPr lang="en-GB" sz="3200" dirty="0"/>
              <a:t>Standardization Administration of the People's Republic of China (SAC), established in April 2001, is authorized by the State Council to undertake unified management, supervision and overall coordination of standardization work in China</a:t>
            </a:r>
          </a:p>
          <a:p>
            <a:r>
              <a:rPr lang="en-GB" sz="3200" dirty="0"/>
              <a:t>SAC represents China to join </a:t>
            </a:r>
          </a:p>
          <a:p>
            <a:pPr lvl="1"/>
            <a:r>
              <a:rPr lang="en-GB" sz="2800" dirty="0"/>
              <a:t>International Organization for Standardization (ISO)</a:t>
            </a:r>
          </a:p>
          <a:p>
            <a:pPr lvl="1"/>
            <a:r>
              <a:rPr lang="en-GB" sz="2800" dirty="0"/>
              <a:t>International </a:t>
            </a:r>
            <a:r>
              <a:rPr lang="en-GB" sz="2800" dirty="0" err="1"/>
              <a:t>Electrotechnical</a:t>
            </a:r>
            <a:r>
              <a:rPr lang="en-GB" sz="2800" dirty="0"/>
              <a:t> Commission (IEC)</a:t>
            </a:r>
          </a:p>
          <a:p>
            <a:pPr lvl="1"/>
            <a:r>
              <a:rPr lang="en-GB" sz="2800" dirty="0"/>
              <a:t>other international and regional standardization organizations.</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6299" y="363254"/>
            <a:ext cx="7742994" cy="1339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90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 </a:t>
            </a:r>
            <a:r>
              <a:rPr lang="en-GB" dirty="0" smtClean="0"/>
              <a:t>collaborations</a:t>
            </a:r>
            <a:endParaRPr lang="en-GB" dirty="0"/>
          </a:p>
        </p:txBody>
      </p:sp>
      <p:sp>
        <p:nvSpPr>
          <p:cNvPr id="3" name="Content Placeholder 2"/>
          <p:cNvSpPr>
            <a:spLocks noGrp="1"/>
          </p:cNvSpPr>
          <p:nvPr>
            <p:ph idx="1"/>
          </p:nvPr>
        </p:nvSpPr>
        <p:spPr/>
        <p:txBody>
          <a:bodyPr>
            <a:normAutofit/>
          </a:bodyPr>
          <a:lstStyle/>
          <a:p>
            <a:r>
              <a:rPr lang="en-GB" sz="4400" dirty="0"/>
              <a:t>SO/IEC JTC 1/SC 38 subcommittee works closely with </a:t>
            </a:r>
            <a:endParaRPr lang="en-GB" sz="4400" dirty="0" smtClean="0"/>
          </a:p>
          <a:p>
            <a:pPr lvl="1"/>
            <a:r>
              <a:rPr lang="en-GB" sz="4000" dirty="0" smtClean="0"/>
              <a:t>other </a:t>
            </a:r>
            <a:r>
              <a:rPr lang="en-GB" sz="4000" dirty="0"/>
              <a:t>JTC 1 </a:t>
            </a:r>
            <a:r>
              <a:rPr lang="en-GB" sz="4000" dirty="0" smtClean="0"/>
              <a:t>subcommittees</a:t>
            </a:r>
          </a:p>
          <a:p>
            <a:pPr lvl="1"/>
            <a:r>
              <a:rPr lang="en-GB" sz="4000" dirty="0"/>
              <a:t>external </a:t>
            </a:r>
            <a:r>
              <a:rPr lang="en-GB" sz="4000" dirty="0" smtClean="0"/>
              <a:t>forums</a:t>
            </a:r>
          </a:p>
          <a:p>
            <a:pPr lvl="1"/>
            <a:r>
              <a:rPr lang="en-GB" sz="4000" dirty="0" smtClean="0"/>
              <a:t>…</a:t>
            </a:r>
            <a:endParaRPr lang="en-GB" sz="4000" dirty="0"/>
          </a:p>
          <a:p>
            <a:endParaRPr lang="en-GB" sz="4400" dirty="0"/>
          </a:p>
        </p:txBody>
      </p:sp>
    </p:spTree>
    <p:extLst>
      <p:ext uri="{BB962C8B-B14F-4D97-AF65-F5344CB8AC3E}">
        <p14:creationId xmlns:p14="http://schemas.microsoft.com/office/powerpoint/2010/main" val="4139301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Collaborations</a:t>
            </a:r>
            <a:endParaRPr lang="en-GB" dirty="0"/>
          </a:p>
        </p:txBody>
      </p:sp>
      <p:sp>
        <p:nvSpPr>
          <p:cNvPr id="3" name="Content Placeholder 2"/>
          <p:cNvSpPr>
            <a:spLocks noGrp="1"/>
          </p:cNvSpPr>
          <p:nvPr>
            <p:ph idx="1"/>
          </p:nvPr>
        </p:nvSpPr>
        <p:spPr/>
        <p:txBody>
          <a:bodyPr>
            <a:normAutofit fontScale="92500"/>
          </a:bodyPr>
          <a:lstStyle/>
          <a:p>
            <a:r>
              <a:rPr lang="en-GB" sz="3600" dirty="0">
                <a:solidFill>
                  <a:srgbClr val="FF0000"/>
                </a:solidFill>
                <a:highlight>
                  <a:srgbClr val="FFFF00"/>
                </a:highlight>
              </a:rPr>
              <a:t>ISO</a:t>
            </a:r>
            <a:r>
              <a:rPr lang="en-GB" sz="3600" dirty="0">
                <a:highlight>
                  <a:srgbClr val="FFFF00"/>
                </a:highlight>
              </a:rPr>
              <a:t>/</a:t>
            </a:r>
            <a:r>
              <a:rPr lang="en-GB" sz="3600" dirty="0">
                <a:solidFill>
                  <a:srgbClr val="FF0000"/>
                </a:solidFill>
                <a:highlight>
                  <a:srgbClr val="FFFF00"/>
                </a:highlight>
              </a:rPr>
              <a:t>IEC </a:t>
            </a:r>
            <a:r>
              <a:rPr lang="en-GB" sz="3600" dirty="0">
                <a:highlight>
                  <a:srgbClr val="FFFF00"/>
                </a:highlight>
              </a:rPr>
              <a:t>JTC 1/SC 38 </a:t>
            </a:r>
            <a:r>
              <a:rPr lang="en-GB" sz="3600" dirty="0"/>
              <a:t>(specifically WG 3: Cloud Computing) and </a:t>
            </a:r>
            <a:r>
              <a:rPr lang="en-GB" sz="3600" dirty="0">
                <a:solidFill>
                  <a:srgbClr val="FF0000"/>
                </a:solidFill>
                <a:highlight>
                  <a:srgbClr val="FFFF00"/>
                </a:highlight>
              </a:rPr>
              <a:t>ITU</a:t>
            </a:r>
            <a:r>
              <a:rPr lang="en-GB" sz="3600" dirty="0">
                <a:highlight>
                  <a:srgbClr val="FFFF00"/>
                </a:highlight>
              </a:rPr>
              <a:t>-T/SG 13 </a:t>
            </a:r>
            <a:r>
              <a:rPr lang="en-GB" sz="3600" dirty="0"/>
              <a:t>formed collaborative teams</a:t>
            </a:r>
          </a:p>
          <a:p>
            <a:pPr lvl="1"/>
            <a:r>
              <a:rPr lang="en-GB" sz="3200" dirty="0"/>
              <a:t>Collaborative Team on Cloud Computing Overview and Vocabulary (CT-CCVOCAB)</a:t>
            </a:r>
          </a:p>
          <a:p>
            <a:pPr lvl="2"/>
            <a:r>
              <a:rPr lang="en-GB" sz="2800" dirty="0"/>
              <a:t>developed standard ISO/IEC JTC 1 17788 – </a:t>
            </a:r>
            <a:r>
              <a:rPr lang="en-GB" sz="2800" dirty="0">
                <a:highlight>
                  <a:srgbClr val="FFFF00"/>
                </a:highlight>
              </a:rPr>
              <a:t>Cloud Computing Vocabulary</a:t>
            </a:r>
          </a:p>
          <a:p>
            <a:pPr lvl="1"/>
            <a:r>
              <a:rPr lang="en-GB" sz="3200" dirty="0"/>
              <a:t>Collaborative Team on Cloud Computing Reference Architecture (CT-CCRA) </a:t>
            </a:r>
          </a:p>
          <a:p>
            <a:pPr lvl="2"/>
            <a:r>
              <a:rPr lang="en-GB" sz="2800" dirty="0"/>
              <a:t>developed standard ISO/IEC JTC 1 17789 – </a:t>
            </a:r>
            <a:r>
              <a:rPr lang="en-GB" sz="2800" dirty="0">
                <a:highlight>
                  <a:srgbClr val="FFFF00"/>
                </a:highlight>
              </a:rPr>
              <a:t>Cloud Computing Reference Architecture</a:t>
            </a:r>
          </a:p>
        </p:txBody>
      </p:sp>
      <p:pic>
        <p:nvPicPr>
          <p:cNvPr id="4" name="Picture 2">
            <a:extLst>
              <a:ext uri="{FF2B5EF4-FFF2-40B4-BE49-F238E27FC236}">
                <a16:creationId xmlns:a16="http://schemas.microsoft.com/office/drawing/2014/main" xmlns="" id="{B3339332-ECA1-AD1B-389F-7622E81A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991" y="-625017"/>
            <a:ext cx="6037791" cy="301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832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a:t>
            </a:r>
            <a:r>
              <a:rPr lang="en-GB" sz="3200" dirty="0">
                <a:solidFill>
                  <a:srgbClr val="FF0000"/>
                </a:solidFill>
              </a:rPr>
              <a:t>Cloud computing — Reference architecture”. </a:t>
            </a:r>
          </a:p>
          <a:p>
            <a:r>
              <a:rPr lang="en-GB" sz="3600" dirty="0"/>
              <a:t>Essential for developing other standards </a:t>
            </a:r>
          </a:p>
        </p:txBody>
      </p:sp>
    </p:spTree>
    <p:extLst>
      <p:ext uri="{BB962C8B-B14F-4D97-AF65-F5344CB8AC3E}">
        <p14:creationId xmlns:p14="http://schemas.microsoft.com/office/powerpoint/2010/main" val="4267240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Standardization and Reference </a:t>
            </a:r>
            <a:r>
              <a:rPr lang="en-GB" dirty="0"/>
              <a:t/>
            </a:r>
            <a:br>
              <a:rPr lang="en-GB" dirty="0"/>
            </a:br>
            <a:r>
              <a:rPr lang="en-GB" dirty="0">
                <a:latin typeface="Calibri" panose="020F0502020204030204" pitchFamily="34" charset="0"/>
                <a:ea typeface="DengXian" panose="02010600030101010101" pitchFamily="2" charset="-122"/>
                <a:cs typeface="Times New Roman" panose="02020603050405020304" pitchFamily="18" charset="0"/>
              </a:rPr>
              <a:t>Architecture</a:t>
            </a:r>
            <a:endParaRPr lang="en-GB" dirty="0"/>
          </a:p>
        </p:txBody>
      </p:sp>
      <p:sp>
        <p:nvSpPr>
          <p:cNvPr id="5" name="内容占位符 4"/>
          <p:cNvSpPr>
            <a:spLocks noGrp="1"/>
          </p:cNvSpPr>
          <p:nvPr>
            <p:ph idx="1"/>
          </p:nvPr>
        </p:nvSpPr>
        <p:spPr/>
        <p:txBody>
          <a:bodyPr>
            <a:normAutofit/>
          </a:bodyPr>
          <a:lstStyle/>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Standardization of cloud computing</a:t>
            </a:r>
          </a:p>
          <a:p>
            <a:pPr marL="971550" lvl="1" indent="-514350">
              <a:lnSpc>
                <a:spcPct val="107000"/>
              </a:lnSpc>
              <a:spcBef>
                <a:spcPts val="0"/>
              </a:spcBef>
              <a:spcAft>
                <a:spcPts val="800"/>
              </a:spcAft>
              <a:buFont typeface="+mj-lt"/>
              <a:buAutoNum type="arabicPeriod"/>
            </a:pPr>
            <a:r>
              <a:rPr lang="en-GB" sz="3600" dirty="0">
                <a:solidFill>
                  <a:srgbClr val="FF0000"/>
                </a:solidFill>
                <a:latin typeface="Calibri" panose="020F0502020204030204" pitchFamily="34" charset="0"/>
                <a:ea typeface="DengXian" panose="02010600030101010101" pitchFamily="2" charset="-122"/>
                <a:cs typeface="Times New Roman" panose="02020603050405020304" pitchFamily="18" charset="0"/>
              </a:rPr>
              <a:t>Cloud Computing Reference Architecture</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t>
            </a:r>
            <a:r>
              <a:rPr lang="en-GB" sz="3600" dirty="0" smtClean="0">
                <a:latin typeface="Calibri" panose="020F0502020204030204" pitchFamily="34" charset="0"/>
                <a:ea typeface="DengXian" panose="02010600030101010101" pitchFamily="2" charset="-122"/>
                <a:cs typeface="Times New Roman" panose="02020603050405020304" pitchFamily="18" charset="0"/>
              </a:rPr>
              <a:t>standards and laws in </a:t>
            </a:r>
            <a:r>
              <a:rPr lang="en-GB" sz="3600" dirty="0">
                <a:latin typeface="Calibri" panose="020F0502020204030204" pitchFamily="34" charset="0"/>
                <a:ea typeface="DengXian" panose="02010600030101010101" pitchFamily="2" charset="-122"/>
                <a:cs typeface="Times New Roman" panose="02020603050405020304" pitchFamily="18" charset="0"/>
              </a:rPr>
              <a:t>China</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adoption issues</a:t>
            </a:r>
          </a:p>
          <a:p>
            <a:pPr marL="971550" lvl="1" indent="-514350">
              <a:lnSpc>
                <a:spcPct val="107000"/>
              </a:lnSpc>
              <a:spcBef>
                <a:spcPts val="0"/>
              </a:spcBef>
              <a:spcAft>
                <a:spcPts val="800"/>
              </a:spcAft>
              <a:buFont typeface="+mj-lt"/>
              <a:buAutoNum type="arabicPeriod"/>
            </a:pPr>
            <a:endParaRPr lang="en-GB" sz="3600" dirty="0">
              <a:latin typeface="Calibri" panose="020F0502020204030204" pitchFamily="34" charset="0"/>
              <a:ea typeface="DengXian" panose="02010600030101010101" pitchFamily="2" charset="-122"/>
              <a:cs typeface="Times New Roman" panose="02020603050405020304" pitchFamily="18" charset="0"/>
            </a:endParaRPr>
          </a:p>
          <a:p>
            <a:pPr marL="514350" indent="-514350">
              <a:lnSpc>
                <a:spcPct val="107000"/>
              </a:lnSpc>
              <a:spcBef>
                <a:spcPts val="0"/>
              </a:spcBef>
              <a:spcAft>
                <a:spcPts val="800"/>
              </a:spcAft>
              <a:buFont typeface="+mj-lt"/>
              <a:buAutoNum type="arabicPeriod"/>
            </a:pPr>
            <a:endParaRPr lang="en-US" sz="4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047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a:bodyPr>
          <a:lstStyle/>
          <a:p>
            <a:endParaRPr lang="en-GB" sz="4000" dirty="0"/>
          </a:p>
        </p:txBody>
      </p:sp>
    </p:spTree>
    <p:extLst>
      <p:ext uri="{BB962C8B-B14F-4D97-AF65-F5344CB8AC3E}">
        <p14:creationId xmlns:p14="http://schemas.microsoft.com/office/powerpoint/2010/main" val="377324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t>
            </a:r>
            <a:r>
              <a:rPr lang="en-GB" dirty="0">
                <a:solidFill>
                  <a:srgbClr val="FF0000"/>
                </a:solidFill>
              </a:rPr>
              <a:t>Architecture</a:t>
            </a:r>
          </a:p>
        </p:txBody>
      </p:sp>
      <p:sp>
        <p:nvSpPr>
          <p:cNvPr id="3" name="Content Placeholder 2"/>
          <p:cNvSpPr>
            <a:spLocks noGrp="1"/>
          </p:cNvSpPr>
          <p:nvPr>
            <p:ph idx="1"/>
          </p:nvPr>
        </p:nvSpPr>
        <p:spPr/>
        <p:txBody>
          <a:bodyPr>
            <a:normAutofit/>
          </a:bodyPr>
          <a:lstStyle/>
          <a:p>
            <a:endParaRPr lang="en-GB" sz="4000" dirty="0"/>
          </a:p>
        </p:txBody>
      </p:sp>
    </p:spTree>
    <p:extLst>
      <p:ext uri="{BB962C8B-B14F-4D97-AF65-F5344CB8AC3E}">
        <p14:creationId xmlns:p14="http://schemas.microsoft.com/office/powerpoint/2010/main" val="411123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Homework </a:t>
            </a:r>
            <a:r>
              <a:rPr lang="en-GB" dirty="0"/>
              <a:t>2-</a:t>
            </a:r>
            <a:r>
              <a:rPr lang="en-GB" dirty="0">
                <a:solidFill>
                  <a:srgbClr val="FF0000"/>
                </a:solidFill>
              </a:rPr>
              <a:t> reminder</a:t>
            </a:r>
            <a:r>
              <a:rPr lang="en-GB" dirty="0" smtClean="0"/>
              <a:t> </a:t>
            </a:r>
            <a:endParaRPr lang="en-GB" dirty="0"/>
          </a:p>
        </p:txBody>
      </p:sp>
      <p:sp>
        <p:nvSpPr>
          <p:cNvPr id="3" name="Content Placeholder 2"/>
          <p:cNvSpPr>
            <a:spLocks noGrp="1"/>
          </p:cNvSpPr>
          <p:nvPr>
            <p:ph idx="1"/>
          </p:nvPr>
        </p:nvSpPr>
        <p:spPr/>
        <p:txBody>
          <a:bodyPr>
            <a:normAutofit/>
          </a:bodyPr>
          <a:lstStyle/>
          <a:p>
            <a:r>
              <a:rPr lang="en-GB" sz="3200" dirty="0" smtClean="0"/>
              <a:t>Evaluate </a:t>
            </a:r>
            <a:r>
              <a:rPr lang="en-GB" sz="3200" dirty="0"/>
              <a:t>the pros and cons of </a:t>
            </a:r>
            <a:r>
              <a:rPr lang="en-GB" sz="3200" dirty="0" smtClean="0"/>
              <a:t>cloud </a:t>
            </a:r>
            <a:r>
              <a:rPr lang="en-GB" sz="3200" dirty="0"/>
              <a:t>service </a:t>
            </a:r>
            <a:r>
              <a:rPr lang="en-GB" sz="3200" dirty="0" smtClean="0"/>
              <a:t>providers you researched in Homework 1 and </a:t>
            </a:r>
            <a:r>
              <a:rPr lang="en-GB" sz="3200" dirty="0"/>
              <a:t>make a recommendation for a hypothetical business use </a:t>
            </a:r>
            <a:r>
              <a:rPr lang="en-GB" sz="3200" dirty="0" smtClean="0"/>
              <a:t>case</a:t>
            </a:r>
          </a:p>
          <a:p>
            <a:r>
              <a:rPr lang="en-GB" sz="3200" dirty="0"/>
              <a:t>Submission:</a:t>
            </a:r>
          </a:p>
          <a:p>
            <a:pPr lvl="1"/>
            <a:r>
              <a:rPr lang="en-GB" sz="2800" dirty="0"/>
              <a:t>Submit your compiled list in a well-organized document </a:t>
            </a:r>
            <a:endParaRPr lang="en-GB" sz="2800" dirty="0" smtClean="0"/>
          </a:p>
          <a:p>
            <a:pPr lvl="1"/>
            <a:r>
              <a:rPr lang="en-GB" sz="2800" dirty="0" smtClean="0"/>
              <a:t>Submit </a:t>
            </a:r>
            <a:r>
              <a:rPr lang="en-GB" sz="2800" dirty="0"/>
              <a:t>to the Blackboard by </a:t>
            </a:r>
            <a:r>
              <a:rPr lang="en-GB" sz="2800" dirty="0">
                <a:solidFill>
                  <a:srgbClr val="FF0000"/>
                </a:solidFill>
              </a:rPr>
              <a:t>November </a:t>
            </a:r>
            <a:r>
              <a:rPr lang="en-GB" sz="2800" dirty="0" smtClean="0">
                <a:solidFill>
                  <a:srgbClr val="FF0000"/>
                </a:solidFill>
              </a:rPr>
              <a:t>19th </a:t>
            </a:r>
            <a:endParaRPr lang="en-GB" sz="2800" dirty="0">
              <a:solidFill>
                <a:srgbClr val="FF0000"/>
              </a:solidFill>
            </a:endParaRPr>
          </a:p>
        </p:txBody>
      </p:sp>
    </p:spTree>
    <p:extLst>
      <p:ext uri="{BB962C8B-B14F-4D97-AF65-F5344CB8AC3E}">
        <p14:creationId xmlns:p14="http://schemas.microsoft.com/office/powerpoint/2010/main" val="3621129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a16="http://schemas.microsoft.com/office/drawing/2014/main" xmlns="" id="{D534771E-4108-45A3-80B7-C82AB4DF69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891052" y="68930"/>
            <a:ext cx="3194060" cy="3247294"/>
          </a:xfrm>
          <a:prstGeom prst="rect">
            <a:avLst/>
          </a:prstGeom>
        </p:spPr>
      </p:pic>
      <p:sp>
        <p:nvSpPr>
          <p:cNvPr id="2" name="Title 1">
            <a:extLst>
              <a:ext uri="{FF2B5EF4-FFF2-40B4-BE49-F238E27FC236}">
                <a16:creationId xmlns:a16="http://schemas.microsoft.com/office/drawing/2014/main" xmlns=""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xmlns="" id="{44A60BC1-B8F6-4B00-8C38-80AC7B48AE32}"/>
              </a:ext>
            </a:extLst>
          </p:cNvPr>
          <p:cNvSpPr>
            <a:spLocks noGrp="1"/>
          </p:cNvSpPr>
          <p:nvPr>
            <p:ph idx="1"/>
          </p:nvPr>
        </p:nvSpPr>
        <p:spPr/>
        <p:txBody>
          <a:bodyPr>
            <a:normAutofit lnSpcReduction="10000"/>
          </a:bodyPr>
          <a:lstStyle/>
          <a:p>
            <a:r>
              <a:rPr lang="en-US" sz="4000" dirty="0"/>
              <a:t>The process of planning, designing and constructing structures</a:t>
            </a:r>
          </a:p>
          <a:p>
            <a:pPr lvl="1"/>
            <a:r>
              <a:rPr lang="en-US" sz="3600" dirty="0"/>
              <a:t>Building </a:t>
            </a:r>
          </a:p>
          <a:p>
            <a:pPr lvl="1"/>
            <a:r>
              <a:rPr lang="en-US" sz="3600" dirty="0"/>
              <a:t>Business</a:t>
            </a:r>
          </a:p>
          <a:p>
            <a:pPr lvl="1"/>
            <a:r>
              <a:rPr lang="en-US" sz="3600" dirty="0"/>
              <a:t>Cognitive </a:t>
            </a:r>
          </a:p>
          <a:p>
            <a:pPr lvl="1"/>
            <a:r>
              <a:rPr lang="en-US" sz="3600" dirty="0"/>
              <a:t>Computer</a:t>
            </a:r>
          </a:p>
          <a:p>
            <a:pPr lvl="1"/>
            <a:r>
              <a:rPr lang="en-US" sz="3600" dirty="0" smtClean="0"/>
              <a:t>Software</a:t>
            </a:r>
            <a:endParaRPr lang="en-US" sz="3600" dirty="0"/>
          </a:p>
          <a:p>
            <a:pPr lvl="1"/>
            <a:r>
              <a:rPr lang="en-US" sz="3600" dirty="0"/>
              <a:t>…..</a:t>
            </a:r>
          </a:p>
        </p:txBody>
      </p:sp>
      <p:pic>
        <p:nvPicPr>
          <p:cNvPr id="8" name="Picture 7" descr="A screenshot of a cell phone&#10;&#10;Description automatically generated">
            <a:extLst>
              <a:ext uri="{FF2B5EF4-FFF2-40B4-BE49-F238E27FC236}">
                <a16:creationId xmlns:a16="http://schemas.microsoft.com/office/drawing/2014/main" xmlns="" id="{188CF3B8-6BBD-499B-9C24-3E0B1CA0F30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5523647" y="0"/>
            <a:ext cx="2931312" cy="1920620"/>
          </a:xfrm>
          <a:prstGeom prst="rect">
            <a:avLst/>
          </a:prstGeom>
        </p:spPr>
      </p:pic>
      <p:pic>
        <p:nvPicPr>
          <p:cNvPr id="11" name="Picture 10" descr="A picture containing object, clock, black, sitting&#10;&#10;Description automatically generated">
            <a:extLst>
              <a:ext uri="{FF2B5EF4-FFF2-40B4-BE49-F238E27FC236}">
                <a16:creationId xmlns:a16="http://schemas.microsoft.com/office/drawing/2014/main" xmlns="" id="{E992EE54-83D9-4C7A-9B3D-7F6B73250E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5430380" y="5030732"/>
            <a:ext cx="2857500" cy="1790700"/>
          </a:xfrm>
          <a:prstGeom prst="rect">
            <a:avLst/>
          </a:prstGeom>
        </p:spPr>
      </p:pic>
      <p:pic>
        <p:nvPicPr>
          <p:cNvPr id="14" name="Picture 13" descr="A close up of a map&#10;&#10;Description automatically generated">
            <a:extLst>
              <a:ext uri="{FF2B5EF4-FFF2-40B4-BE49-F238E27FC236}">
                <a16:creationId xmlns:a16="http://schemas.microsoft.com/office/drawing/2014/main" xmlns="" id="{2BAADB9E-479D-4219-A993-81DCE1C2013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a16="http://schemas.microsoft.com/office/drawing/2014/main" xmlns="" id="{FD507D4D-490D-46E2-9A97-B919A5D6285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xmlns="" r:id="rId11"/>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319294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Architecture?</a:t>
            </a:r>
          </a:p>
        </p:txBody>
      </p:sp>
      <p:sp>
        <p:nvSpPr>
          <p:cNvPr id="3" name="Content Placeholder 2"/>
          <p:cNvSpPr>
            <a:spLocks noGrp="1"/>
          </p:cNvSpPr>
          <p:nvPr>
            <p:ph idx="1"/>
          </p:nvPr>
        </p:nvSpPr>
        <p:spPr>
          <a:xfrm>
            <a:off x="838200" y="2260314"/>
            <a:ext cx="10515600" cy="2684909"/>
          </a:xfrm>
        </p:spPr>
        <p:txBody>
          <a:bodyPr>
            <a:normAutofit/>
          </a:bodyPr>
          <a:lstStyle/>
          <a:p>
            <a:pPr marL="0" indent="0">
              <a:buNone/>
            </a:pPr>
            <a:r>
              <a:rPr lang="en-US" sz="3600" i="1" dirty="0"/>
              <a:t>The architecture of a system is the set of structures needed to reason about the system, which comprise elements, relations among them, and properties of both.</a:t>
            </a:r>
          </a:p>
        </p:txBody>
      </p:sp>
    </p:spTree>
    <p:extLst>
      <p:ext uri="{BB962C8B-B14F-4D97-AF65-F5344CB8AC3E}">
        <p14:creationId xmlns:p14="http://schemas.microsoft.com/office/powerpoint/2010/main" val="248345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Architecture?</a:t>
            </a:r>
          </a:p>
        </p:txBody>
      </p:sp>
      <p:sp>
        <p:nvSpPr>
          <p:cNvPr id="3" name="Content Placeholder 2"/>
          <p:cNvSpPr>
            <a:spLocks noGrp="1"/>
          </p:cNvSpPr>
          <p:nvPr>
            <p:ph idx="1"/>
          </p:nvPr>
        </p:nvSpPr>
        <p:spPr>
          <a:xfrm>
            <a:off x="838200" y="2260314"/>
            <a:ext cx="10515600" cy="2684909"/>
          </a:xfrm>
        </p:spPr>
        <p:txBody>
          <a:bodyPr>
            <a:normAutofit/>
          </a:bodyPr>
          <a:lstStyle/>
          <a:p>
            <a:pPr marL="0" indent="0">
              <a:buNone/>
            </a:pPr>
            <a:r>
              <a:rPr lang="en-US" sz="3600" i="1" dirty="0"/>
              <a:t>The architecture of a system is the </a:t>
            </a:r>
            <a:r>
              <a:rPr lang="en-US" sz="3600" i="1" dirty="0">
                <a:solidFill>
                  <a:srgbClr val="FF0000"/>
                </a:solidFill>
              </a:rPr>
              <a:t>set of structures </a:t>
            </a:r>
            <a:r>
              <a:rPr lang="en-US" sz="3600" i="1" dirty="0"/>
              <a:t>needed to reason about the system, which comprise </a:t>
            </a:r>
            <a:r>
              <a:rPr lang="en-US" sz="3600" i="1" dirty="0">
                <a:solidFill>
                  <a:srgbClr val="FF0000"/>
                </a:solidFill>
              </a:rPr>
              <a:t>elements</a:t>
            </a:r>
            <a:r>
              <a:rPr lang="en-US" sz="3600" i="1" dirty="0"/>
              <a:t>, </a:t>
            </a:r>
            <a:r>
              <a:rPr lang="en-US" sz="3600" i="1" dirty="0">
                <a:solidFill>
                  <a:srgbClr val="FF0000"/>
                </a:solidFill>
              </a:rPr>
              <a:t>relations</a:t>
            </a:r>
            <a:r>
              <a:rPr lang="en-US" sz="3600" i="1" dirty="0"/>
              <a:t> among them, and </a:t>
            </a:r>
            <a:r>
              <a:rPr lang="en-US" sz="3600" i="1" dirty="0">
                <a:solidFill>
                  <a:srgbClr val="FF0000"/>
                </a:solidFill>
              </a:rPr>
              <a:t>properties</a:t>
            </a:r>
            <a:r>
              <a:rPr lang="en-US" sz="3600" i="1" dirty="0"/>
              <a:t> of both.</a:t>
            </a:r>
          </a:p>
        </p:txBody>
      </p:sp>
    </p:spTree>
    <p:extLst>
      <p:ext uri="{BB962C8B-B14F-4D97-AF65-F5344CB8AC3E}">
        <p14:creationId xmlns:p14="http://schemas.microsoft.com/office/powerpoint/2010/main" val="2074091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Architecture</a:t>
            </a:r>
          </a:p>
        </p:txBody>
      </p:sp>
      <p:sp>
        <p:nvSpPr>
          <p:cNvPr id="3" name="Content Placeholder 2"/>
          <p:cNvSpPr>
            <a:spLocks noGrp="1"/>
          </p:cNvSpPr>
          <p:nvPr>
            <p:ph idx="1"/>
          </p:nvPr>
        </p:nvSpPr>
        <p:spPr/>
        <p:txBody>
          <a:bodyPr>
            <a:normAutofit lnSpcReduction="10000"/>
          </a:bodyPr>
          <a:lstStyle/>
          <a:p>
            <a:r>
              <a:rPr lang="en-US" sz="4000" dirty="0"/>
              <a:t>A reference architecture provides a template solution for an architecture for a particular domain</a:t>
            </a:r>
          </a:p>
          <a:p>
            <a:r>
              <a:rPr lang="en-US" sz="4000" dirty="0"/>
              <a:t>It also provides a common vocabulary with which to discuss implementations, often with the aim to stress </a:t>
            </a:r>
            <a:r>
              <a:rPr lang="en-US" sz="4000" dirty="0" smtClean="0"/>
              <a:t>commonality</a:t>
            </a:r>
          </a:p>
          <a:p>
            <a:r>
              <a:rPr lang="en-US" sz="4000" dirty="0" smtClean="0"/>
              <a:t>It refers to </a:t>
            </a:r>
            <a:r>
              <a:rPr lang="en-US" sz="4000" dirty="0" smtClean="0">
                <a:solidFill>
                  <a:srgbClr val="FF0000"/>
                </a:solidFill>
              </a:rPr>
              <a:t>any system </a:t>
            </a:r>
            <a:r>
              <a:rPr lang="en-US" sz="4000" dirty="0" smtClean="0"/>
              <a:t>in this domain</a:t>
            </a:r>
          </a:p>
          <a:p>
            <a:pPr lvl="1"/>
            <a:r>
              <a:rPr lang="en-US" sz="3600" dirty="0" smtClean="0"/>
              <a:t>Not to a specific implementation of the system</a:t>
            </a:r>
            <a:endParaRPr lang="en-GB" sz="3600" dirty="0"/>
          </a:p>
        </p:txBody>
      </p:sp>
    </p:spTree>
    <p:extLst>
      <p:ext uri="{BB962C8B-B14F-4D97-AF65-F5344CB8AC3E}">
        <p14:creationId xmlns:p14="http://schemas.microsoft.com/office/powerpoint/2010/main" val="170451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lnSpcReduction="10000"/>
          </a:bodyPr>
          <a:lstStyle/>
          <a:p>
            <a:r>
              <a:rPr lang="en-US" sz="4800" dirty="0"/>
              <a:t>Defines the basic building blocks—architectural elements and their relationships—which make up the cloud </a:t>
            </a:r>
          </a:p>
          <a:p>
            <a:pPr lvl="1"/>
            <a:r>
              <a:rPr lang="en-US" sz="4400" dirty="0"/>
              <a:t>Cloud computing roles</a:t>
            </a:r>
          </a:p>
          <a:p>
            <a:pPr lvl="1"/>
            <a:r>
              <a:rPr lang="en-US" sz="4400" dirty="0"/>
              <a:t>Cloud computing activities</a:t>
            </a:r>
          </a:p>
          <a:p>
            <a:pPr lvl="1"/>
            <a:r>
              <a:rPr lang="en-US" sz="4400" dirty="0"/>
              <a:t>Cloud computing functional components and their relationships</a:t>
            </a:r>
          </a:p>
          <a:p>
            <a:endParaRPr lang="en-GB" sz="4800" dirty="0"/>
          </a:p>
        </p:txBody>
      </p:sp>
    </p:spTree>
    <p:extLst>
      <p:ext uri="{BB962C8B-B14F-4D97-AF65-F5344CB8AC3E}">
        <p14:creationId xmlns:p14="http://schemas.microsoft.com/office/powerpoint/2010/main" val="1502422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r>
              <a:rPr lang="en-GB" sz="4000" dirty="0"/>
              <a:t>How would you attempt to describe a cloud computing reference architecture?</a:t>
            </a:r>
          </a:p>
        </p:txBody>
      </p:sp>
    </p:spTree>
    <p:extLst>
      <p:ext uri="{BB962C8B-B14F-4D97-AF65-F5344CB8AC3E}">
        <p14:creationId xmlns:p14="http://schemas.microsoft.com/office/powerpoint/2010/main" val="770800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EAF42B-E701-81BC-FC41-F3D2A8251A9F}"/>
              </a:ext>
            </a:extLst>
          </p:cNvPr>
          <p:cNvSpPr>
            <a:spLocks noGrp="1"/>
          </p:cNvSpPr>
          <p:nvPr>
            <p:ph type="title"/>
          </p:nvPr>
        </p:nvSpPr>
        <p:spPr/>
        <p:txBody>
          <a:bodyPr/>
          <a:lstStyle/>
          <a:p>
            <a:r>
              <a:rPr lang="en-AU" dirty="0"/>
              <a:t>Standards describing CCRA</a:t>
            </a:r>
            <a:endParaRPr lang="x-none" dirty="0"/>
          </a:p>
        </p:txBody>
      </p:sp>
      <p:sp>
        <p:nvSpPr>
          <p:cNvPr id="3" name="内容占位符 2">
            <a:extLst>
              <a:ext uri="{FF2B5EF4-FFF2-40B4-BE49-F238E27FC236}">
                <a16:creationId xmlns:a16="http://schemas.microsoft.com/office/drawing/2014/main" xmlns="" id="{C1F6BF31-6CB0-66B6-E22B-B3B492651506}"/>
              </a:ext>
            </a:extLst>
          </p:cNvPr>
          <p:cNvSpPr>
            <a:spLocks noGrp="1"/>
          </p:cNvSpPr>
          <p:nvPr>
            <p:ph idx="1"/>
          </p:nvPr>
        </p:nvSpPr>
        <p:spPr/>
        <p:txBody>
          <a:bodyPr>
            <a:normAutofit fontScale="55000" lnSpcReduction="20000"/>
          </a:bodyPr>
          <a:lstStyle/>
          <a:p>
            <a:pPr>
              <a:lnSpc>
                <a:spcPct val="120000"/>
              </a:lnSpc>
            </a:pPr>
            <a:r>
              <a:rPr lang="en-US" sz="4400" dirty="0"/>
              <a:t>Before 2010, cloud computing reference models were proposed by </a:t>
            </a:r>
            <a:r>
              <a:rPr lang="en-US" sz="4400" dirty="0">
                <a:highlight>
                  <a:srgbClr val="FFFF00"/>
                </a:highlight>
              </a:rPr>
              <a:t>multiple cloud organizations</a:t>
            </a:r>
            <a:r>
              <a:rPr lang="en-US" sz="4400" dirty="0"/>
              <a:t>, vendors, and federal agencies</a:t>
            </a:r>
          </a:p>
          <a:p>
            <a:pPr lvl="1">
              <a:lnSpc>
                <a:spcPct val="120000"/>
              </a:lnSpc>
            </a:pPr>
            <a:r>
              <a:rPr lang="en-AU" sz="4400" dirty="0"/>
              <a:t>Example: 2010 – CCRA developed by IBM</a:t>
            </a:r>
          </a:p>
          <a:p>
            <a:pPr>
              <a:lnSpc>
                <a:spcPct val="120000"/>
              </a:lnSpc>
            </a:pPr>
            <a:r>
              <a:rPr lang="en-US" sz="4400" dirty="0"/>
              <a:t>In 2011 </a:t>
            </a:r>
            <a:r>
              <a:rPr lang="en-AU" sz="4400" dirty="0"/>
              <a:t>CCRA developed by NIST was published </a:t>
            </a:r>
          </a:p>
          <a:p>
            <a:pPr lvl="1">
              <a:lnSpc>
                <a:spcPct val="120000"/>
              </a:lnSpc>
            </a:pPr>
            <a:r>
              <a:rPr lang="en-US" sz="4400" dirty="0"/>
              <a:t>The team from NIST surveyed and completed an initial analysis of existing cloud computing reference models and developed </a:t>
            </a:r>
            <a:r>
              <a:rPr lang="en-US" sz="4400" dirty="0">
                <a:highlight>
                  <a:srgbClr val="FFFF00"/>
                </a:highlight>
              </a:rPr>
              <a:t>a neutral model </a:t>
            </a:r>
            <a:r>
              <a:rPr lang="en-US" sz="4400" dirty="0"/>
              <a:t>of architectural concepts</a:t>
            </a:r>
          </a:p>
          <a:p>
            <a:pPr>
              <a:lnSpc>
                <a:spcPct val="120000"/>
              </a:lnSpc>
            </a:pPr>
            <a:r>
              <a:rPr lang="en-AU" sz="4800" dirty="0"/>
              <a:t>In 2014 ISO together with IEC published an </a:t>
            </a:r>
            <a:r>
              <a:rPr lang="en-AU" sz="4800" dirty="0">
                <a:highlight>
                  <a:srgbClr val="FFFF00"/>
                </a:highlight>
              </a:rPr>
              <a:t>international standard </a:t>
            </a:r>
            <a:r>
              <a:rPr lang="en-AU" sz="4800" dirty="0"/>
              <a:t>describing CCRA</a:t>
            </a:r>
            <a:endParaRPr lang="en-US" sz="4400" dirty="0"/>
          </a:p>
          <a:p>
            <a:pPr marL="0" indent="0">
              <a:buNone/>
            </a:pPr>
            <a:endParaRPr lang="en-US" sz="4400" dirty="0"/>
          </a:p>
          <a:p>
            <a:endParaRPr lang="en-US" sz="4000" dirty="0"/>
          </a:p>
          <a:p>
            <a:endParaRPr lang="x-none" sz="4000" dirty="0"/>
          </a:p>
        </p:txBody>
      </p:sp>
    </p:spTree>
    <p:extLst>
      <p:ext uri="{BB962C8B-B14F-4D97-AF65-F5344CB8AC3E}">
        <p14:creationId xmlns:p14="http://schemas.microsoft.com/office/powerpoint/2010/main" val="243900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7DFE39-1F4B-1F02-ACA8-CD04A24B0881}"/>
              </a:ext>
            </a:extLst>
          </p:cNvPr>
          <p:cNvSpPr>
            <a:spLocks noGrp="1"/>
          </p:cNvSpPr>
          <p:nvPr>
            <p:ph type="title"/>
          </p:nvPr>
        </p:nvSpPr>
        <p:spPr/>
        <p:txBody>
          <a:bodyPr/>
          <a:lstStyle/>
          <a:p>
            <a:r>
              <a:rPr lang="en-AU" dirty="0"/>
              <a:t>CRRA developed by NIST</a:t>
            </a:r>
            <a:endParaRPr lang="x-none" dirty="0"/>
          </a:p>
        </p:txBody>
      </p:sp>
      <p:sp>
        <p:nvSpPr>
          <p:cNvPr id="3" name="内容占位符 2">
            <a:extLst>
              <a:ext uri="{FF2B5EF4-FFF2-40B4-BE49-F238E27FC236}">
                <a16:creationId xmlns:a16="http://schemas.microsoft.com/office/drawing/2014/main" xmlns="" id="{9D80822E-AB51-8649-3798-1F8613A98307}"/>
              </a:ext>
            </a:extLst>
          </p:cNvPr>
          <p:cNvSpPr>
            <a:spLocks noGrp="1"/>
          </p:cNvSpPr>
          <p:nvPr>
            <p:ph idx="1"/>
          </p:nvPr>
        </p:nvSpPr>
        <p:spPr>
          <a:xfrm>
            <a:off x="838200" y="1825625"/>
            <a:ext cx="6035211" cy="4351338"/>
          </a:xfrm>
        </p:spPr>
        <p:txBody>
          <a:bodyPr>
            <a:normAutofit lnSpcReduction="10000"/>
          </a:bodyPr>
          <a:lstStyle/>
          <a:p>
            <a:r>
              <a:rPr lang="en-US" sz="3600" dirty="0"/>
              <a:t>NIST - National Institute of Standards and Technology</a:t>
            </a:r>
          </a:p>
          <a:p>
            <a:pPr lvl="1"/>
            <a:r>
              <a:rPr lang="en-US" sz="3200" dirty="0"/>
              <a:t>SP 800-145: The NIST Definition of Cloud Computing</a:t>
            </a:r>
          </a:p>
          <a:p>
            <a:pPr lvl="1"/>
            <a:r>
              <a:rPr lang="en-US" sz="3200" dirty="0"/>
              <a:t>SP 800-146: Cloud Computing Synopsis and Recommendations</a:t>
            </a:r>
          </a:p>
          <a:p>
            <a:pPr lvl="1"/>
            <a:r>
              <a:rPr lang="en-US" sz="3200" dirty="0">
                <a:highlight>
                  <a:srgbClr val="FFFF00"/>
                </a:highlight>
              </a:rPr>
              <a:t>SP 500-292: NIST Cloud Computing Reference Architecture</a:t>
            </a:r>
            <a:endParaRPr lang="x-none" sz="3200" dirty="0">
              <a:highlight>
                <a:srgbClr val="FFFF00"/>
              </a:highlight>
            </a:endParaRPr>
          </a:p>
        </p:txBody>
      </p:sp>
      <p:pic>
        <p:nvPicPr>
          <p:cNvPr id="4" name="图片 3">
            <a:extLst>
              <a:ext uri="{FF2B5EF4-FFF2-40B4-BE49-F238E27FC236}">
                <a16:creationId xmlns:a16="http://schemas.microsoft.com/office/drawing/2014/main" xmlns="" id="{1187939E-F502-F5C8-2B89-50655D1CC164}"/>
              </a:ext>
            </a:extLst>
          </p:cNvPr>
          <p:cNvPicPr>
            <a:picLocks noChangeAspect="1"/>
          </p:cNvPicPr>
          <p:nvPr/>
        </p:nvPicPr>
        <p:blipFill>
          <a:blip r:embed="rId2"/>
          <a:stretch>
            <a:fillRect/>
          </a:stretch>
        </p:blipFill>
        <p:spPr>
          <a:xfrm>
            <a:off x="7487390" y="1690693"/>
            <a:ext cx="4502551" cy="5064482"/>
          </a:xfrm>
          <a:prstGeom prst="rect">
            <a:avLst/>
          </a:prstGeom>
        </p:spPr>
      </p:pic>
    </p:spTree>
    <p:extLst>
      <p:ext uri="{BB962C8B-B14F-4D97-AF65-F5344CB8AC3E}">
        <p14:creationId xmlns:p14="http://schemas.microsoft.com/office/powerpoint/2010/main" val="4181322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E2137C-A6AF-6F15-6CE0-B9A9DC7003BB}"/>
              </a:ext>
            </a:extLst>
          </p:cNvPr>
          <p:cNvSpPr>
            <a:spLocks noGrp="1"/>
          </p:cNvSpPr>
          <p:nvPr>
            <p:ph type="title"/>
          </p:nvPr>
        </p:nvSpPr>
        <p:spPr/>
        <p:txBody>
          <a:bodyPr/>
          <a:lstStyle/>
          <a:p>
            <a:endParaRPr lang="x-none"/>
          </a:p>
        </p:txBody>
      </p:sp>
      <p:sp>
        <p:nvSpPr>
          <p:cNvPr id="3" name="内容占位符 2">
            <a:extLst>
              <a:ext uri="{FF2B5EF4-FFF2-40B4-BE49-F238E27FC236}">
                <a16:creationId xmlns:a16="http://schemas.microsoft.com/office/drawing/2014/main" xmlns="" id="{4FCA0729-73D6-5A1A-E04A-F1CE3319B157}"/>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94B6D01D-78DD-5307-85BE-96F013D1A7D3}"/>
              </a:ext>
            </a:extLst>
          </p:cNvPr>
          <p:cNvPicPr>
            <a:picLocks noChangeAspect="1"/>
          </p:cNvPicPr>
          <p:nvPr/>
        </p:nvPicPr>
        <p:blipFill>
          <a:blip r:embed="rId2"/>
          <a:stretch>
            <a:fillRect/>
          </a:stretch>
        </p:blipFill>
        <p:spPr>
          <a:xfrm>
            <a:off x="3081337" y="38100"/>
            <a:ext cx="6029325" cy="6781800"/>
          </a:xfrm>
          <a:prstGeom prst="rect">
            <a:avLst/>
          </a:prstGeom>
        </p:spPr>
      </p:pic>
    </p:spTree>
    <p:extLst>
      <p:ext uri="{BB962C8B-B14F-4D97-AF65-F5344CB8AC3E}">
        <p14:creationId xmlns:p14="http://schemas.microsoft.com/office/powerpoint/2010/main" val="41803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52DD5B5-72C3-8B19-75FF-1CEFEDA24155}"/>
              </a:ext>
            </a:extLst>
          </p:cNvPr>
          <p:cNvSpPr>
            <a:spLocks noGrp="1"/>
          </p:cNvSpPr>
          <p:nvPr>
            <p:ph type="title"/>
          </p:nvPr>
        </p:nvSpPr>
        <p:spPr/>
        <p:txBody>
          <a:bodyPr/>
          <a:lstStyle/>
          <a:p>
            <a:r>
              <a:rPr lang="en-AU" dirty="0"/>
              <a:t>Overview of NIST CCRA</a:t>
            </a:r>
            <a:endParaRPr lang="x-none" dirty="0"/>
          </a:p>
        </p:txBody>
      </p:sp>
      <p:sp>
        <p:nvSpPr>
          <p:cNvPr id="3" name="内容占位符 2">
            <a:extLst>
              <a:ext uri="{FF2B5EF4-FFF2-40B4-BE49-F238E27FC236}">
                <a16:creationId xmlns:a16="http://schemas.microsoft.com/office/drawing/2014/main" xmlns="" id="{7D50F6F2-DCD8-18A9-0662-FC6C03B5042D}"/>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90B8FB3E-5B64-A8E1-A867-B38DEFE9E610}"/>
              </a:ext>
            </a:extLst>
          </p:cNvPr>
          <p:cNvPicPr>
            <a:picLocks noChangeAspect="1"/>
          </p:cNvPicPr>
          <p:nvPr/>
        </p:nvPicPr>
        <p:blipFill>
          <a:blip r:embed="rId2"/>
          <a:stretch>
            <a:fillRect/>
          </a:stretch>
        </p:blipFill>
        <p:spPr>
          <a:xfrm>
            <a:off x="1502578" y="1477320"/>
            <a:ext cx="9186844" cy="5380680"/>
          </a:xfrm>
          <a:prstGeom prst="rect">
            <a:avLst/>
          </a:prstGeom>
        </p:spPr>
      </p:pic>
    </p:spTree>
    <p:extLst>
      <p:ext uri="{BB962C8B-B14F-4D97-AF65-F5344CB8AC3E}">
        <p14:creationId xmlns:p14="http://schemas.microsoft.com/office/powerpoint/2010/main" val="46983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 on hot topics in cloud computing</a:t>
            </a:r>
            <a:endParaRPr lang="en-GB" dirty="0"/>
          </a:p>
        </p:txBody>
      </p:sp>
      <p:sp>
        <p:nvSpPr>
          <p:cNvPr id="3" name="Content Placeholder 2"/>
          <p:cNvSpPr>
            <a:spLocks noGrp="1"/>
          </p:cNvSpPr>
          <p:nvPr>
            <p:ph idx="1"/>
          </p:nvPr>
        </p:nvSpPr>
        <p:spPr/>
        <p:txBody>
          <a:bodyPr/>
          <a:lstStyle/>
          <a:p>
            <a:r>
              <a:rPr lang="en-GB" sz="4400" dirty="0"/>
              <a:t>Submit to the Blackboard by </a:t>
            </a:r>
            <a:r>
              <a:rPr lang="en-GB" sz="4400" strike="sngStrike" dirty="0">
                <a:solidFill>
                  <a:srgbClr val="FF0000"/>
                </a:solidFill>
              </a:rPr>
              <a:t>December 21</a:t>
            </a:r>
            <a:r>
              <a:rPr lang="en-GB" sz="4400" strike="sngStrike" baseline="30000" dirty="0">
                <a:solidFill>
                  <a:srgbClr val="FF0000"/>
                </a:solidFill>
              </a:rPr>
              <a:t>st</a:t>
            </a:r>
            <a:r>
              <a:rPr lang="en-GB" sz="4400" strike="sngStrike" dirty="0">
                <a:solidFill>
                  <a:srgbClr val="FF0000"/>
                </a:solidFill>
              </a:rPr>
              <a:t>  </a:t>
            </a:r>
            <a:r>
              <a:rPr lang="en-GB" sz="4400" dirty="0" smtClean="0">
                <a:solidFill>
                  <a:srgbClr val="FF0000"/>
                </a:solidFill>
              </a:rPr>
              <a:t>December 31</a:t>
            </a:r>
            <a:r>
              <a:rPr lang="en-GB" sz="4400" baseline="30000" dirty="0" smtClean="0">
                <a:solidFill>
                  <a:srgbClr val="FF0000"/>
                </a:solidFill>
              </a:rPr>
              <a:t>st</a:t>
            </a:r>
            <a:r>
              <a:rPr lang="en-GB" sz="4400" dirty="0" smtClean="0">
                <a:solidFill>
                  <a:srgbClr val="FF0000"/>
                </a:solidFill>
              </a:rPr>
              <a:t> </a:t>
            </a:r>
            <a:endParaRPr lang="en-GB" sz="4400" dirty="0">
              <a:solidFill>
                <a:srgbClr val="FF0000"/>
              </a:solidFill>
            </a:endParaRPr>
          </a:p>
          <a:p>
            <a:endParaRPr lang="en-GB" dirty="0"/>
          </a:p>
        </p:txBody>
      </p:sp>
    </p:spTree>
    <p:extLst>
      <p:ext uri="{BB962C8B-B14F-4D97-AF65-F5344CB8AC3E}">
        <p14:creationId xmlns:p14="http://schemas.microsoft.com/office/powerpoint/2010/main" val="986572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2B5FD2-D2C8-232D-AC19-17B962DF02AD}"/>
              </a:ext>
            </a:extLst>
          </p:cNvPr>
          <p:cNvSpPr>
            <a:spLocks noGrp="1"/>
          </p:cNvSpPr>
          <p:nvPr>
            <p:ph type="title"/>
          </p:nvPr>
        </p:nvSpPr>
        <p:spPr/>
        <p:txBody>
          <a:bodyPr/>
          <a:lstStyle/>
          <a:p>
            <a:r>
              <a:rPr lang="en-AU" dirty="0"/>
              <a:t>Cloud computing actors</a:t>
            </a:r>
            <a:endParaRPr lang="x-none" dirty="0"/>
          </a:p>
        </p:txBody>
      </p:sp>
      <p:sp>
        <p:nvSpPr>
          <p:cNvPr id="3" name="内容占位符 2">
            <a:extLst>
              <a:ext uri="{FF2B5EF4-FFF2-40B4-BE49-F238E27FC236}">
                <a16:creationId xmlns:a16="http://schemas.microsoft.com/office/drawing/2014/main" xmlns="" id="{FC5BFD23-AE8A-F2D3-D576-8E6E9AB23AA2}"/>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C019AFAC-4F0D-28AB-F842-B1F0ECAE0CB3}"/>
              </a:ext>
            </a:extLst>
          </p:cNvPr>
          <p:cNvPicPr>
            <a:picLocks noChangeAspect="1"/>
          </p:cNvPicPr>
          <p:nvPr/>
        </p:nvPicPr>
        <p:blipFill>
          <a:blip r:embed="rId2"/>
          <a:stretch>
            <a:fillRect/>
          </a:stretch>
        </p:blipFill>
        <p:spPr>
          <a:xfrm>
            <a:off x="838200" y="1727376"/>
            <a:ext cx="10075524" cy="5130624"/>
          </a:xfrm>
          <a:prstGeom prst="rect">
            <a:avLst/>
          </a:prstGeom>
        </p:spPr>
      </p:pic>
    </p:spTree>
    <p:extLst>
      <p:ext uri="{BB962C8B-B14F-4D97-AF65-F5344CB8AC3E}">
        <p14:creationId xmlns:p14="http://schemas.microsoft.com/office/powerpoint/2010/main" val="2337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5C77A88-70CF-2534-4687-D8F303E47628}"/>
              </a:ext>
            </a:extLst>
          </p:cNvPr>
          <p:cNvSpPr>
            <a:spLocks noGrp="1"/>
          </p:cNvSpPr>
          <p:nvPr>
            <p:ph type="title"/>
          </p:nvPr>
        </p:nvSpPr>
        <p:spPr/>
        <p:txBody>
          <a:bodyPr/>
          <a:lstStyle/>
          <a:p>
            <a:r>
              <a:rPr lang="en-AU" dirty="0"/>
              <a:t>Interactions between the actors</a:t>
            </a:r>
            <a:endParaRPr lang="x-none" dirty="0"/>
          </a:p>
        </p:txBody>
      </p:sp>
      <p:sp>
        <p:nvSpPr>
          <p:cNvPr id="3" name="内容占位符 2">
            <a:extLst>
              <a:ext uri="{FF2B5EF4-FFF2-40B4-BE49-F238E27FC236}">
                <a16:creationId xmlns:a16="http://schemas.microsoft.com/office/drawing/2014/main" xmlns="" id="{1C7E570C-F665-7173-CCCA-0519481E864D}"/>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BACBFEF8-365C-5821-5173-D4E8918EF8D8}"/>
              </a:ext>
            </a:extLst>
          </p:cNvPr>
          <p:cNvPicPr>
            <a:picLocks noChangeAspect="1"/>
          </p:cNvPicPr>
          <p:nvPr/>
        </p:nvPicPr>
        <p:blipFill>
          <a:blip r:embed="rId2"/>
          <a:stretch>
            <a:fillRect/>
          </a:stretch>
        </p:blipFill>
        <p:spPr>
          <a:xfrm>
            <a:off x="1325367" y="1778236"/>
            <a:ext cx="8384300" cy="5079764"/>
          </a:xfrm>
          <a:prstGeom prst="rect">
            <a:avLst/>
          </a:prstGeom>
        </p:spPr>
      </p:pic>
    </p:spTree>
    <p:extLst>
      <p:ext uri="{BB962C8B-B14F-4D97-AF65-F5344CB8AC3E}">
        <p14:creationId xmlns:p14="http://schemas.microsoft.com/office/powerpoint/2010/main" val="2691739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Task</a:t>
            </a:r>
            <a:endParaRPr lang="en-GB" dirty="0"/>
          </a:p>
        </p:txBody>
      </p:sp>
      <p:sp>
        <p:nvSpPr>
          <p:cNvPr id="3" name="Content Placeholder 2"/>
          <p:cNvSpPr>
            <a:spLocks noGrp="1"/>
          </p:cNvSpPr>
          <p:nvPr>
            <p:ph idx="1"/>
          </p:nvPr>
        </p:nvSpPr>
        <p:spPr/>
        <p:txBody>
          <a:bodyPr>
            <a:normAutofit/>
          </a:bodyPr>
          <a:lstStyle/>
          <a:p>
            <a:r>
              <a:rPr lang="en-GB" sz="3600" dirty="0" smtClean="0"/>
              <a:t>We mentioned earlier that foundational standards (such as the standard we are studying now) are essential </a:t>
            </a:r>
            <a:r>
              <a:rPr lang="en-GB" sz="3600" dirty="0"/>
              <a:t>for developing other standards </a:t>
            </a:r>
            <a:endParaRPr lang="en-GB" sz="3600" dirty="0" smtClean="0"/>
          </a:p>
          <a:p>
            <a:r>
              <a:rPr lang="en-US" sz="3600" dirty="0" smtClean="0"/>
              <a:t>While learning about the content of the standard describing cloud computing reference architecture try to think </a:t>
            </a:r>
            <a:r>
              <a:rPr lang="en-US" sz="3600" dirty="0" smtClean="0">
                <a:solidFill>
                  <a:srgbClr val="FF0000"/>
                </a:solidFill>
              </a:rPr>
              <a:t>how could this standard be helpful when developing other standards</a:t>
            </a:r>
            <a:endParaRPr lang="en-GB" sz="3600" dirty="0">
              <a:solidFill>
                <a:srgbClr val="FF0000"/>
              </a:solidFill>
            </a:endParaRPr>
          </a:p>
        </p:txBody>
      </p:sp>
    </p:spTree>
    <p:extLst>
      <p:ext uri="{BB962C8B-B14F-4D97-AF65-F5344CB8AC3E}">
        <p14:creationId xmlns:p14="http://schemas.microsoft.com/office/powerpoint/2010/main" val="128619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E8CEFFC-8A8F-2027-179A-08817FFA5215}"/>
              </a:ext>
            </a:extLst>
          </p:cNvPr>
          <p:cNvSpPr>
            <a:spLocks noGrp="1"/>
          </p:cNvSpPr>
          <p:nvPr>
            <p:ph type="title"/>
          </p:nvPr>
        </p:nvSpPr>
        <p:spPr/>
        <p:txBody>
          <a:bodyPr/>
          <a:lstStyle/>
          <a:p>
            <a:r>
              <a:rPr lang="en-AU" dirty="0"/>
              <a:t>Cloud consumer</a:t>
            </a:r>
            <a:endParaRPr lang="x-none" dirty="0"/>
          </a:p>
        </p:txBody>
      </p:sp>
      <p:sp>
        <p:nvSpPr>
          <p:cNvPr id="3" name="内容占位符 2">
            <a:extLst>
              <a:ext uri="{FF2B5EF4-FFF2-40B4-BE49-F238E27FC236}">
                <a16:creationId xmlns:a16="http://schemas.microsoft.com/office/drawing/2014/main" xmlns="" id="{4C77054F-B241-A85E-CD4D-FA8BB0C85641}"/>
              </a:ext>
            </a:extLst>
          </p:cNvPr>
          <p:cNvSpPr>
            <a:spLocks noGrp="1"/>
          </p:cNvSpPr>
          <p:nvPr>
            <p:ph idx="1"/>
          </p:nvPr>
        </p:nvSpPr>
        <p:spPr/>
        <p:txBody>
          <a:bodyPr>
            <a:normAutofit/>
          </a:bodyPr>
          <a:lstStyle/>
          <a:p>
            <a:r>
              <a:rPr lang="en-US" dirty="0"/>
              <a:t>The cloud consumer is the principal stakeholder for the cloud computing service</a:t>
            </a:r>
          </a:p>
          <a:p>
            <a:r>
              <a:rPr lang="en-US" dirty="0"/>
              <a:t>A cloud consumer represents a person or organization that maintains a business relationship with and uses the service from a cloud provider</a:t>
            </a:r>
          </a:p>
          <a:p>
            <a:r>
              <a:rPr lang="en-US" dirty="0"/>
              <a:t>A cloud consumer browses the service catalog from a cloud provider, requests the appropriate service, sets up service contracts with the cloud provider, and uses the service</a:t>
            </a:r>
          </a:p>
          <a:p>
            <a:r>
              <a:rPr lang="en-US" dirty="0"/>
              <a:t>The cloud consumer may be billed for the service provisioned, and needs to arrange payments accordingly</a:t>
            </a:r>
            <a:endParaRPr lang="x-none" dirty="0"/>
          </a:p>
        </p:txBody>
      </p:sp>
    </p:spTree>
    <p:extLst>
      <p:ext uri="{BB962C8B-B14F-4D97-AF65-F5344CB8AC3E}">
        <p14:creationId xmlns:p14="http://schemas.microsoft.com/office/powerpoint/2010/main" val="539352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B90B33-EE92-6E3B-999D-70FC250F95B7}"/>
              </a:ext>
            </a:extLst>
          </p:cNvPr>
          <p:cNvSpPr>
            <a:spLocks noGrp="1"/>
          </p:cNvSpPr>
          <p:nvPr>
            <p:ph type="title"/>
          </p:nvPr>
        </p:nvSpPr>
        <p:spPr/>
        <p:txBody>
          <a:bodyPr/>
          <a:lstStyle/>
          <a:p>
            <a:r>
              <a:rPr lang="en-AU" dirty="0"/>
              <a:t>Cloud consumers</a:t>
            </a:r>
            <a:endParaRPr lang="x-none" dirty="0"/>
          </a:p>
        </p:txBody>
      </p:sp>
      <p:sp>
        <p:nvSpPr>
          <p:cNvPr id="3" name="内容占位符 2">
            <a:extLst>
              <a:ext uri="{FF2B5EF4-FFF2-40B4-BE49-F238E27FC236}">
                <a16:creationId xmlns:a16="http://schemas.microsoft.com/office/drawing/2014/main" xmlns="" id="{0229F531-DA00-DC1A-CD9B-578B861C266D}"/>
              </a:ext>
            </a:extLst>
          </p:cNvPr>
          <p:cNvSpPr>
            <a:spLocks noGrp="1"/>
          </p:cNvSpPr>
          <p:nvPr>
            <p:ph idx="1"/>
          </p:nvPr>
        </p:nvSpPr>
        <p:spPr/>
        <p:txBody>
          <a:bodyPr>
            <a:normAutofit/>
          </a:bodyPr>
          <a:lstStyle/>
          <a:p>
            <a:r>
              <a:rPr lang="en-AU" sz="4000" dirty="0"/>
              <a:t>SaaS Consumer</a:t>
            </a:r>
          </a:p>
          <a:p>
            <a:r>
              <a:rPr lang="en-AU" sz="4000" dirty="0"/>
              <a:t>PaaS Consumer</a:t>
            </a:r>
          </a:p>
          <a:p>
            <a:r>
              <a:rPr lang="en-AU" sz="4000" dirty="0"/>
              <a:t>IaaS Consumer</a:t>
            </a:r>
            <a:endParaRPr lang="x-none" sz="4000" dirty="0"/>
          </a:p>
        </p:txBody>
      </p:sp>
    </p:spTree>
    <p:extLst>
      <p:ext uri="{BB962C8B-B14F-4D97-AF65-F5344CB8AC3E}">
        <p14:creationId xmlns:p14="http://schemas.microsoft.com/office/powerpoint/2010/main" val="2481194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F00CB-A337-A4C5-23EB-0C1D1D4D63A3}"/>
              </a:ext>
            </a:extLst>
          </p:cNvPr>
          <p:cNvSpPr>
            <a:spLocks noGrp="1"/>
          </p:cNvSpPr>
          <p:nvPr>
            <p:ph type="title"/>
          </p:nvPr>
        </p:nvSpPr>
        <p:spPr/>
        <p:txBody>
          <a:bodyPr/>
          <a:lstStyle/>
          <a:p>
            <a:r>
              <a:rPr lang="en-AU" dirty="0"/>
              <a:t>SaaS consumer types</a:t>
            </a:r>
            <a:endParaRPr lang="x-none" dirty="0"/>
          </a:p>
        </p:txBody>
      </p:sp>
      <p:sp>
        <p:nvSpPr>
          <p:cNvPr id="3" name="内容占位符 2">
            <a:extLst>
              <a:ext uri="{FF2B5EF4-FFF2-40B4-BE49-F238E27FC236}">
                <a16:creationId xmlns:a16="http://schemas.microsoft.com/office/drawing/2014/main" xmlns="" id="{851D8469-FD57-67D4-47A2-28E07E1DD5F1}"/>
              </a:ext>
            </a:extLst>
          </p:cNvPr>
          <p:cNvSpPr>
            <a:spLocks noGrp="1"/>
          </p:cNvSpPr>
          <p:nvPr>
            <p:ph idx="1"/>
          </p:nvPr>
        </p:nvSpPr>
        <p:spPr/>
        <p:txBody>
          <a:bodyPr>
            <a:normAutofit/>
          </a:bodyPr>
          <a:lstStyle/>
          <a:p>
            <a:r>
              <a:rPr lang="en-US" sz="4000" dirty="0"/>
              <a:t>Organizations</a:t>
            </a:r>
          </a:p>
          <a:p>
            <a:pPr lvl="1"/>
            <a:r>
              <a:rPr lang="en-US" sz="3600" dirty="0"/>
              <a:t>provide their members with access to software applications</a:t>
            </a:r>
          </a:p>
          <a:p>
            <a:r>
              <a:rPr lang="en-US" sz="4000" dirty="0"/>
              <a:t>End users</a:t>
            </a:r>
          </a:p>
          <a:p>
            <a:pPr lvl="1"/>
            <a:r>
              <a:rPr lang="en-US" sz="3600" dirty="0"/>
              <a:t>directly use software applications</a:t>
            </a:r>
          </a:p>
          <a:p>
            <a:r>
              <a:rPr lang="en-US" sz="4000" dirty="0"/>
              <a:t>Software application administrators</a:t>
            </a:r>
          </a:p>
          <a:p>
            <a:pPr lvl="1"/>
            <a:r>
              <a:rPr lang="en-US" sz="3600" dirty="0"/>
              <a:t>configure applications for end users</a:t>
            </a:r>
          </a:p>
          <a:p>
            <a:endParaRPr lang="x-none" sz="4000" dirty="0"/>
          </a:p>
        </p:txBody>
      </p:sp>
    </p:spTree>
    <p:extLst>
      <p:ext uri="{BB962C8B-B14F-4D97-AF65-F5344CB8AC3E}">
        <p14:creationId xmlns:p14="http://schemas.microsoft.com/office/powerpoint/2010/main" val="4019260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F00CB-A337-A4C5-23EB-0C1D1D4D63A3}"/>
              </a:ext>
            </a:extLst>
          </p:cNvPr>
          <p:cNvSpPr>
            <a:spLocks noGrp="1"/>
          </p:cNvSpPr>
          <p:nvPr>
            <p:ph type="title"/>
          </p:nvPr>
        </p:nvSpPr>
        <p:spPr/>
        <p:txBody>
          <a:bodyPr/>
          <a:lstStyle/>
          <a:p>
            <a:r>
              <a:rPr lang="en-AU" dirty="0"/>
              <a:t>SaaS consumer - billing</a:t>
            </a:r>
            <a:endParaRPr lang="x-none" dirty="0"/>
          </a:p>
        </p:txBody>
      </p:sp>
      <p:sp>
        <p:nvSpPr>
          <p:cNvPr id="3" name="内容占位符 2">
            <a:extLst>
              <a:ext uri="{FF2B5EF4-FFF2-40B4-BE49-F238E27FC236}">
                <a16:creationId xmlns:a16="http://schemas.microsoft.com/office/drawing/2014/main" xmlns="" id="{851D8469-FD57-67D4-47A2-28E07E1DD5F1}"/>
              </a:ext>
            </a:extLst>
          </p:cNvPr>
          <p:cNvSpPr>
            <a:spLocks noGrp="1"/>
          </p:cNvSpPr>
          <p:nvPr>
            <p:ph idx="1"/>
          </p:nvPr>
        </p:nvSpPr>
        <p:spPr/>
        <p:txBody>
          <a:bodyPr>
            <a:normAutofit/>
          </a:bodyPr>
          <a:lstStyle/>
          <a:p>
            <a:r>
              <a:rPr lang="en-US" sz="4000" dirty="0"/>
              <a:t>SaaS consumers can be billed based on </a:t>
            </a:r>
          </a:p>
          <a:p>
            <a:pPr lvl="1"/>
            <a:r>
              <a:rPr lang="en-US" sz="3600" dirty="0"/>
              <a:t>the number of end users</a:t>
            </a:r>
          </a:p>
          <a:p>
            <a:pPr lvl="1"/>
            <a:r>
              <a:rPr lang="en-US" sz="3600" dirty="0"/>
              <a:t>the time of use</a:t>
            </a:r>
          </a:p>
          <a:p>
            <a:pPr lvl="1"/>
            <a:r>
              <a:rPr lang="en-US" sz="3600" dirty="0"/>
              <a:t>the network bandwidth consumed</a:t>
            </a:r>
          </a:p>
          <a:p>
            <a:pPr lvl="1"/>
            <a:r>
              <a:rPr lang="en-US" sz="3600" dirty="0"/>
              <a:t>the amount of data stored</a:t>
            </a:r>
          </a:p>
          <a:p>
            <a:pPr lvl="1"/>
            <a:r>
              <a:rPr lang="en-US" sz="3600" dirty="0"/>
              <a:t>duration of stored data</a:t>
            </a:r>
          </a:p>
          <a:p>
            <a:endParaRPr lang="x-none" sz="4000" dirty="0"/>
          </a:p>
        </p:txBody>
      </p:sp>
    </p:spTree>
    <p:extLst>
      <p:ext uri="{BB962C8B-B14F-4D97-AF65-F5344CB8AC3E}">
        <p14:creationId xmlns:p14="http://schemas.microsoft.com/office/powerpoint/2010/main" val="2295811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F00CB-A337-A4C5-23EB-0C1D1D4D63A3}"/>
              </a:ext>
            </a:extLst>
          </p:cNvPr>
          <p:cNvSpPr>
            <a:spLocks noGrp="1"/>
          </p:cNvSpPr>
          <p:nvPr>
            <p:ph type="title"/>
          </p:nvPr>
        </p:nvSpPr>
        <p:spPr/>
        <p:txBody>
          <a:bodyPr/>
          <a:lstStyle/>
          <a:p>
            <a:r>
              <a:rPr lang="en-AU" dirty="0"/>
              <a:t>PaaS consumer types</a:t>
            </a:r>
            <a:endParaRPr lang="x-none" dirty="0"/>
          </a:p>
        </p:txBody>
      </p:sp>
      <p:sp>
        <p:nvSpPr>
          <p:cNvPr id="3" name="内容占位符 2">
            <a:extLst>
              <a:ext uri="{FF2B5EF4-FFF2-40B4-BE49-F238E27FC236}">
                <a16:creationId xmlns:a16="http://schemas.microsoft.com/office/drawing/2014/main" xmlns="" id="{851D8469-FD57-67D4-47A2-28E07E1DD5F1}"/>
              </a:ext>
            </a:extLst>
          </p:cNvPr>
          <p:cNvSpPr>
            <a:spLocks noGrp="1"/>
          </p:cNvSpPr>
          <p:nvPr>
            <p:ph idx="1"/>
          </p:nvPr>
        </p:nvSpPr>
        <p:spPr/>
        <p:txBody>
          <a:bodyPr>
            <a:normAutofit fontScale="92500" lnSpcReduction="20000"/>
          </a:bodyPr>
          <a:lstStyle/>
          <a:p>
            <a:r>
              <a:rPr lang="en-US" sz="4000" dirty="0"/>
              <a:t>Application developers</a:t>
            </a:r>
          </a:p>
          <a:p>
            <a:pPr lvl="1"/>
            <a:r>
              <a:rPr lang="en-US" sz="3600" dirty="0"/>
              <a:t>design and implement application software</a:t>
            </a:r>
          </a:p>
          <a:p>
            <a:r>
              <a:rPr lang="en-US" sz="4000" dirty="0"/>
              <a:t>Application testers </a:t>
            </a:r>
          </a:p>
          <a:p>
            <a:pPr lvl="1"/>
            <a:r>
              <a:rPr lang="en-US" sz="3600" dirty="0"/>
              <a:t>run and test applications in cloud-based environments</a:t>
            </a:r>
          </a:p>
          <a:p>
            <a:r>
              <a:rPr lang="en-US" sz="4000" dirty="0"/>
              <a:t>Application deployers</a:t>
            </a:r>
          </a:p>
          <a:p>
            <a:pPr lvl="1"/>
            <a:r>
              <a:rPr lang="en-US" sz="3600" dirty="0"/>
              <a:t>publish applications into the cloud</a:t>
            </a:r>
          </a:p>
          <a:p>
            <a:r>
              <a:rPr lang="en-US" sz="4000" dirty="0"/>
              <a:t>Application administrators</a:t>
            </a:r>
          </a:p>
          <a:p>
            <a:pPr lvl="1"/>
            <a:r>
              <a:rPr lang="en-US" sz="3600" dirty="0"/>
              <a:t>configure and monitor application performance on a platform </a:t>
            </a:r>
            <a:endParaRPr lang="x-none" sz="3600" dirty="0"/>
          </a:p>
        </p:txBody>
      </p:sp>
    </p:spTree>
    <p:extLst>
      <p:ext uri="{BB962C8B-B14F-4D97-AF65-F5344CB8AC3E}">
        <p14:creationId xmlns:p14="http://schemas.microsoft.com/office/powerpoint/2010/main" val="4222924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F00CB-A337-A4C5-23EB-0C1D1D4D63A3}"/>
              </a:ext>
            </a:extLst>
          </p:cNvPr>
          <p:cNvSpPr>
            <a:spLocks noGrp="1"/>
          </p:cNvSpPr>
          <p:nvPr>
            <p:ph type="title"/>
          </p:nvPr>
        </p:nvSpPr>
        <p:spPr/>
        <p:txBody>
          <a:bodyPr/>
          <a:lstStyle/>
          <a:p>
            <a:r>
              <a:rPr lang="en-AU" dirty="0"/>
              <a:t>PaaS consumer - billing</a:t>
            </a:r>
            <a:endParaRPr lang="x-none" dirty="0"/>
          </a:p>
        </p:txBody>
      </p:sp>
      <p:sp>
        <p:nvSpPr>
          <p:cNvPr id="3" name="内容占位符 2">
            <a:extLst>
              <a:ext uri="{FF2B5EF4-FFF2-40B4-BE49-F238E27FC236}">
                <a16:creationId xmlns:a16="http://schemas.microsoft.com/office/drawing/2014/main" xmlns="" id="{851D8469-FD57-67D4-47A2-28E07E1DD5F1}"/>
              </a:ext>
            </a:extLst>
          </p:cNvPr>
          <p:cNvSpPr>
            <a:spLocks noGrp="1"/>
          </p:cNvSpPr>
          <p:nvPr>
            <p:ph idx="1"/>
          </p:nvPr>
        </p:nvSpPr>
        <p:spPr/>
        <p:txBody>
          <a:bodyPr>
            <a:normAutofit/>
          </a:bodyPr>
          <a:lstStyle/>
          <a:p>
            <a:r>
              <a:rPr lang="en-US" sz="4000" dirty="0"/>
              <a:t>PaaS consumers can be billed based on </a:t>
            </a:r>
          </a:p>
          <a:p>
            <a:pPr lvl="1"/>
            <a:r>
              <a:rPr lang="en-US" sz="3600" dirty="0"/>
              <a:t>processing</a:t>
            </a:r>
          </a:p>
          <a:p>
            <a:pPr lvl="1"/>
            <a:r>
              <a:rPr lang="en-US" sz="3600" dirty="0"/>
              <a:t>database storage</a:t>
            </a:r>
          </a:p>
          <a:p>
            <a:pPr lvl="1"/>
            <a:r>
              <a:rPr lang="en-US" sz="3600" dirty="0"/>
              <a:t>network resources consumed by the PaaS application</a:t>
            </a:r>
          </a:p>
          <a:p>
            <a:pPr lvl="1"/>
            <a:r>
              <a:rPr lang="en-US" sz="3600" dirty="0"/>
              <a:t>the duration of the platform usage</a:t>
            </a:r>
            <a:endParaRPr lang="x-none" sz="4000" dirty="0"/>
          </a:p>
        </p:txBody>
      </p:sp>
    </p:spTree>
    <p:extLst>
      <p:ext uri="{BB962C8B-B14F-4D97-AF65-F5344CB8AC3E}">
        <p14:creationId xmlns:p14="http://schemas.microsoft.com/office/powerpoint/2010/main" val="1384663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F00CB-A337-A4C5-23EB-0C1D1D4D63A3}"/>
              </a:ext>
            </a:extLst>
          </p:cNvPr>
          <p:cNvSpPr>
            <a:spLocks noGrp="1"/>
          </p:cNvSpPr>
          <p:nvPr>
            <p:ph type="title"/>
          </p:nvPr>
        </p:nvSpPr>
        <p:spPr/>
        <p:txBody>
          <a:bodyPr/>
          <a:lstStyle/>
          <a:p>
            <a:r>
              <a:rPr lang="en-AU" dirty="0"/>
              <a:t>IaaS consumer types</a:t>
            </a:r>
            <a:endParaRPr lang="x-none" dirty="0"/>
          </a:p>
        </p:txBody>
      </p:sp>
      <p:sp>
        <p:nvSpPr>
          <p:cNvPr id="3" name="内容占位符 2">
            <a:extLst>
              <a:ext uri="{FF2B5EF4-FFF2-40B4-BE49-F238E27FC236}">
                <a16:creationId xmlns:a16="http://schemas.microsoft.com/office/drawing/2014/main" xmlns="" id="{851D8469-FD57-67D4-47A2-28E07E1DD5F1}"/>
              </a:ext>
            </a:extLst>
          </p:cNvPr>
          <p:cNvSpPr>
            <a:spLocks noGrp="1"/>
          </p:cNvSpPr>
          <p:nvPr>
            <p:ph idx="1"/>
          </p:nvPr>
        </p:nvSpPr>
        <p:spPr/>
        <p:txBody>
          <a:bodyPr>
            <a:normAutofit/>
          </a:bodyPr>
          <a:lstStyle/>
          <a:p>
            <a:r>
              <a:rPr lang="en-US" sz="4400" dirty="0"/>
              <a:t>System developers, system administrators and IT managers </a:t>
            </a:r>
          </a:p>
          <a:p>
            <a:pPr lvl="1"/>
            <a:r>
              <a:rPr lang="en-US" sz="4000" dirty="0"/>
              <a:t>create, install, manage and monitor services for IT infrastructure operations</a:t>
            </a:r>
            <a:endParaRPr lang="x-none" sz="4000" dirty="0"/>
          </a:p>
        </p:txBody>
      </p:sp>
    </p:spTree>
    <p:extLst>
      <p:ext uri="{BB962C8B-B14F-4D97-AF65-F5344CB8AC3E}">
        <p14:creationId xmlns:p14="http://schemas.microsoft.com/office/powerpoint/2010/main" val="2439096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1954"/>
            <a:ext cx="9144000" cy="1790700"/>
          </a:xfrm>
        </p:spPr>
        <p:txBody>
          <a:bodyPr>
            <a:noAutofit/>
          </a:bodyPr>
          <a:lstStyle/>
          <a:p>
            <a:r>
              <a:rPr lang="en-US" sz="6600" dirty="0" smtClean="0"/>
              <a:t>COMP3050</a:t>
            </a:r>
            <a:r>
              <a:rPr lang="en-US" sz="4950" dirty="0"/>
              <a:t/>
            </a:r>
            <a:br>
              <a:rPr lang="en-US" sz="4950" dirty="0"/>
            </a:br>
            <a:r>
              <a:rPr lang="en-US" sz="4950" dirty="0" smtClean="0"/>
              <a:t>Cloud Computing Technology</a:t>
            </a:r>
            <a:endParaRPr lang="en-US" sz="3300" dirty="0"/>
          </a:p>
        </p:txBody>
      </p:sp>
      <p:sp>
        <p:nvSpPr>
          <p:cNvPr id="7" name="副标题 6"/>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8538433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4F00CB-A337-A4C5-23EB-0C1D1D4D63A3}"/>
              </a:ext>
            </a:extLst>
          </p:cNvPr>
          <p:cNvSpPr>
            <a:spLocks noGrp="1"/>
          </p:cNvSpPr>
          <p:nvPr>
            <p:ph type="title"/>
          </p:nvPr>
        </p:nvSpPr>
        <p:spPr/>
        <p:txBody>
          <a:bodyPr/>
          <a:lstStyle/>
          <a:p>
            <a:r>
              <a:rPr lang="en-AU" dirty="0"/>
              <a:t>IaaS consumer - billing</a:t>
            </a:r>
            <a:endParaRPr lang="x-none" dirty="0"/>
          </a:p>
        </p:txBody>
      </p:sp>
      <p:sp>
        <p:nvSpPr>
          <p:cNvPr id="3" name="内容占位符 2">
            <a:extLst>
              <a:ext uri="{FF2B5EF4-FFF2-40B4-BE49-F238E27FC236}">
                <a16:creationId xmlns:a16="http://schemas.microsoft.com/office/drawing/2014/main" xmlns="" id="{851D8469-FD57-67D4-47A2-28E07E1DD5F1}"/>
              </a:ext>
            </a:extLst>
          </p:cNvPr>
          <p:cNvSpPr>
            <a:spLocks noGrp="1"/>
          </p:cNvSpPr>
          <p:nvPr>
            <p:ph idx="1"/>
          </p:nvPr>
        </p:nvSpPr>
        <p:spPr/>
        <p:txBody>
          <a:bodyPr>
            <a:normAutofit lnSpcReduction="10000"/>
          </a:bodyPr>
          <a:lstStyle/>
          <a:p>
            <a:r>
              <a:rPr lang="en-US" sz="4000" dirty="0"/>
              <a:t>IaaS consumers can be billed based on the amount or duration of the resources consumed, such as </a:t>
            </a:r>
          </a:p>
          <a:p>
            <a:pPr lvl="1"/>
            <a:r>
              <a:rPr lang="en-US" sz="3600" dirty="0"/>
              <a:t>CPU hours used by virtual computers</a:t>
            </a:r>
          </a:p>
          <a:p>
            <a:pPr lvl="1"/>
            <a:r>
              <a:rPr lang="en-US" sz="3600" dirty="0"/>
              <a:t>volume and duration of data stored</a:t>
            </a:r>
          </a:p>
          <a:p>
            <a:pPr lvl="1"/>
            <a:r>
              <a:rPr lang="en-US" sz="3600" dirty="0"/>
              <a:t>network bandwidth consumed</a:t>
            </a:r>
          </a:p>
          <a:p>
            <a:pPr lvl="1"/>
            <a:r>
              <a:rPr lang="en-US" sz="3600" dirty="0"/>
              <a:t>number of IP addresses used for certain intervals</a:t>
            </a:r>
          </a:p>
          <a:p>
            <a:pPr lvl="1"/>
            <a:r>
              <a:rPr lang="en-US" sz="3600" dirty="0"/>
              <a:t>...</a:t>
            </a:r>
          </a:p>
        </p:txBody>
      </p:sp>
    </p:spTree>
    <p:extLst>
      <p:ext uri="{BB962C8B-B14F-4D97-AF65-F5344CB8AC3E}">
        <p14:creationId xmlns:p14="http://schemas.microsoft.com/office/powerpoint/2010/main" val="3015853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6F05393-F2D4-BE83-9E6E-61F0AA34BE49}"/>
              </a:ext>
            </a:extLst>
          </p:cNvPr>
          <p:cNvSpPr>
            <a:spLocks noGrp="1"/>
          </p:cNvSpPr>
          <p:nvPr>
            <p:ph type="title"/>
          </p:nvPr>
        </p:nvSpPr>
        <p:spPr/>
        <p:txBody>
          <a:bodyPr/>
          <a:lstStyle/>
          <a:p>
            <a:r>
              <a:rPr lang="en-AU" dirty="0"/>
              <a:t>Cloud provider</a:t>
            </a:r>
            <a:endParaRPr lang="x-none" dirty="0"/>
          </a:p>
        </p:txBody>
      </p:sp>
      <p:sp>
        <p:nvSpPr>
          <p:cNvPr id="3" name="内容占位符 2">
            <a:extLst>
              <a:ext uri="{FF2B5EF4-FFF2-40B4-BE49-F238E27FC236}">
                <a16:creationId xmlns:a16="http://schemas.microsoft.com/office/drawing/2014/main" xmlns="" id="{908ECFD0-7AF0-4576-126D-5D068ECE9B12}"/>
              </a:ext>
            </a:extLst>
          </p:cNvPr>
          <p:cNvSpPr>
            <a:spLocks noGrp="1"/>
          </p:cNvSpPr>
          <p:nvPr>
            <p:ph idx="1"/>
          </p:nvPr>
        </p:nvSpPr>
        <p:spPr/>
        <p:txBody>
          <a:bodyPr>
            <a:normAutofit lnSpcReduction="10000"/>
          </a:bodyPr>
          <a:lstStyle/>
          <a:p>
            <a:r>
              <a:rPr lang="en-US" sz="3600" dirty="0"/>
              <a:t>A cloud provider is a person, an organization; it is the entity responsible for making a service available to interested parties. </a:t>
            </a:r>
          </a:p>
          <a:p>
            <a:r>
              <a:rPr lang="en-US" sz="3600" dirty="0"/>
              <a:t>A Cloud Provider acquires and manages the computing infrastructure required for providing the services, runs the cloud software that provides the services, and makes arrangement to deliver the cloud services to the Cloud Consumers through network access.</a:t>
            </a:r>
          </a:p>
          <a:p>
            <a:endParaRPr lang="x-none" sz="3600" dirty="0"/>
          </a:p>
        </p:txBody>
      </p:sp>
    </p:spTree>
    <p:extLst>
      <p:ext uri="{BB962C8B-B14F-4D97-AF65-F5344CB8AC3E}">
        <p14:creationId xmlns:p14="http://schemas.microsoft.com/office/powerpoint/2010/main" val="3025990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B90B33-EE92-6E3B-999D-70FC250F95B7}"/>
              </a:ext>
            </a:extLst>
          </p:cNvPr>
          <p:cNvSpPr>
            <a:spLocks noGrp="1"/>
          </p:cNvSpPr>
          <p:nvPr>
            <p:ph type="title"/>
          </p:nvPr>
        </p:nvSpPr>
        <p:spPr/>
        <p:txBody>
          <a:bodyPr/>
          <a:lstStyle/>
          <a:p>
            <a:r>
              <a:rPr lang="en-AU" dirty="0"/>
              <a:t>Cloud providers</a:t>
            </a:r>
            <a:endParaRPr lang="x-none" dirty="0"/>
          </a:p>
        </p:txBody>
      </p:sp>
      <p:sp>
        <p:nvSpPr>
          <p:cNvPr id="3" name="内容占位符 2">
            <a:extLst>
              <a:ext uri="{FF2B5EF4-FFF2-40B4-BE49-F238E27FC236}">
                <a16:creationId xmlns:a16="http://schemas.microsoft.com/office/drawing/2014/main" xmlns="" id="{0229F531-DA00-DC1A-CD9B-578B861C266D}"/>
              </a:ext>
            </a:extLst>
          </p:cNvPr>
          <p:cNvSpPr>
            <a:spLocks noGrp="1"/>
          </p:cNvSpPr>
          <p:nvPr>
            <p:ph idx="1"/>
          </p:nvPr>
        </p:nvSpPr>
        <p:spPr/>
        <p:txBody>
          <a:bodyPr>
            <a:normAutofit/>
          </a:bodyPr>
          <a:lstStyle/>
          <a:p>
            <a:r>
              <a:rPr lang="en-AU" sz="4000" dirty="0"/>
              <a:t>SaaS Provider</a:t>
            </a:r>
          </a:p>
          <a:p>
            <a:r>
              <a:rPr lang="en-AU" sz="4000" dirty="0"/>
              <a:t>PaaS Provider</a:t>
            </a:r>
          </a:p>
          <a:p>
            <a:r>
              <a:rPr lang="en-AU" sz="4000" dirty="0"/>
              <a:t>IaaS Provider</a:t>
            </a:r>
            <a:endParaRPr lang="x-none" sz="4000" dirty="0"/>
          </a:p>
        </p:txBody>
      </p:sp>
    </p:spTree>
    <p:extLst>
      <p:ext uri="{BB962C8B-B14F-4D97-AF65-F5344CB8AC3E}">
        <p14:creationId xmlns:p14="http://schemas.microsoft.com/office/powerpoint/2010/main" val="1195290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03683B-84D9-9529-6FE6-EB8B5DFF2DC8}"/>
              </a:ext>
            </a:extLst>
          </p:cNvPr>
          <p:cNvSpPr>
            <a:spLocks noGrp="1"/>
          </p:cNvSpPr>
          <p:nvPr>
            <p:ph type="title"/>
          </p:nvPr>
        </p:nvSpPr>
        <p:spPr/>
        <p:txBody>
          <a:bodyPr/>
          <a:lstStyle/>
          <a:p>
            <a:r>
              <a:rPr lang="en-AU" dirty="0"/>
              <a:t> Cloud Provider - Major Activities</a:t>
            </a:r>
            <a:endParaRPr lang="x-none" dirty="0"/>
          </a:p>
        </p:txBody>
      </p:sp>
      <p:sp>
        <p:nvSpPr>
          <p:cNvPr id="3" name="内容占位符 2">
            <a:extLst>
              <a:ext uri="{FF2B5EF4-FFF2-40B4-BE49-F238E27FC236}">
                <a16:creationId xmlns:a16="http://schemas.microsoft.com/office/drawing/2014/main" xmlns="" id="{A7FF2DCB-AF03-B475-7D3B-611EEE10E423}"/>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19762EB1-4AA0-03C9-5DD9-DA3994D4A122}"/>
              </a:ext>
            </a:extLst>
          </p:cNvPr>
          <p:cNvPicPr>
            <a:picLocks noChangeAspect="1"/>
          </p:cNvPicPr>
          <p:nvPr/>
        </p:nvPicPr>
        <p:blipFill>
          <a:blip r:embed="rId2"/>
          <a:stretch>
            <a:fillRect/>
          </a:stretch>
        </p:blipFill>
        <p:spPr>
          <a:xfrm>
            <a:off x="0" y="1323016"/>
            <a:ext cx="12192000" cy="4929754"/>
          </a:xfrm>
          <a:prstGeom prst="rect">
            <a:avLst/>
          </a:prstGeom>
        </p:spPr>
      </p:pic>
    </p:spTree>
    <p:extLst>
      <p:ext uri="{BB962C8B-B14F-4D97-AF65-F5344CB8AC3E}">
        <p14:creationId xmlns:p14="http://schemas.microsoft.com/office/powerpoint/2010/main" val="3018582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Discussion</a:t>
            </a:r>
            <a:endParaRPr lang="en-GB" dirty="0"/>
          </a:p>
        </p:txBody>
      </p:sp>
      <p:sp>
        <p:nvSpPr>
          <p:cNvPr id="3" name="Content Placeholder 2"/>
          <p:cNvSpPr>
            <a:spLocks noGrp="1"/>
          </p:cNvSpPr>
          <p:nvPr>
            <p:ph idx="1"/>
          </p:nvPr>
        </p:nvSpPr>
        <p:spPr/>
        <p:txBody>
          <a:bodyPr>
            <a:normAutofit/>
          </a:bodyPr>
          <a:lstStyle/>
          <a:p>
            <a:r>
              <a:rPr lang="en-US" sz="4000" dirty="0" smtClean="0"/>
              <a:t>Based on what we learnt so far, about the content of the standard describing cloud computing reference architecture, </a:t>
            </a:r>
            <a:r>
              <a:rPr lang="en-US" sz="3600" dirty="0" smtClean="0">
                <a:solidFill>
                  <a:srgbClr val="FF0000"/>
                </a:solidFill>
              </a:rPr>
              <a:t>how could this standard be used when developing other standards?</a:t>
            </a:r>
            <a:endParaRPr lang="en-GB" sz="3600" dirty="0">
              <a:solidFill>
                <a:srgbClr val="FF0000"/>
              </a:solidFill>
            </a:endParaRPr>
          </a:p>
        </p:txBody>
      </p:sp>
    </p:spTree>
    <p:extLst>
      <p:ext uri="{BB962C8B-B14F-4D97-AF65-F5344CB8AC3E}">
        <p14:creationId xmlns:p14="http://schemas.microsoft.com/office/powerpoint/2010/main" val="105004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consider these examples of other standards</a:t>
            </a:r>
            <a:endParaRPr lang="en-GB" dirty="0"/>
          </a:p>
        </p:txBody>
      </p:sp>
      <p:sp>
        <p:nvSpPr>
          <p:cNvPr id="3" name="Content Placeholder 2"/>
          <p:cNvSpPr>
            <a:spLocks noGrp="1"/>
          </p:cNvSpPr>
          <p:nvPr>
            <p:ph idx="1"/>
          </p:nvPr>
        </p:nvSpPr>
        <p:spPr/>
        <p:txBody>
          <a:bodyPr/>
          <a:lstStyle/>
          <a:p>
            <a:endParaRPr lang="en-GB"/>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38" y="1961235"/>
            <a:ext cx="11917047" cy="3718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19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2C6233-E5CC-D75E-0141-986D5CEDB570}"/>
              </a:ext>
            </a:extLst>
          </p:cNvPr>
          <p:cNvSpPr>
            <a:spLocks noGrp="1"/>
          </p:cNvSpPr>
          <p:nvPr>
            <p:ph type="title"/>
          </p:nvPr>
        </p:nvSpPr>
        <p:spPr/>
        <p:txBody>
          <a:bodyPr/>
          <a:lstStyle/>
          <a:p>
            <a:r>
              <a:rPr lang="en-AU" dirty="0"/>
              <a:t>Cloud broker</a:t>
            </a:r>
            <a:endParaRPr lang="x-none" dirty="0"/>
          </a:p>
        </p:txBody>
      </p:sp>
      <p:sp>
        <p:nvSpPr>
          <p:cNvPr id="3" name="内容占位符 2">
            <a:extLst>
              <a:ext uri="{FF2B5EF4-FFF2-40B4-BE49-F238E27FC236}">
                <a16:creationId xmlns:a16="http://schemas.microsoft.com/office/drawing/2014/main" xmlns="" id="{C3FA4B1A-4B8E-6055-8334-FE84640C8064}"/>
              </a:ext>
            </a:extLst>
          </p:cNvPr>
          <p:cNvSpPr>
            <a:spLocks noGrp="1"/>
          </p:cNvSpPr>
          <p:nvPr>
            <p:ph idx="1"/>
          </p:nvPr>
        </p:nvSpPr>
        <p:spPr/>
        <p:txBody>
          <a:bodyPr/>
          <a:lstStyle/>
          <a:p>
            <a:r>
              <a:rPr lang="en-US" dirty="0"/>
              <a:t>The integration of cloud services can be too complex for cloud consumers to manage. </a:t>
            </a:r>
          </a:p>
          <a:p>
            <a:r>
              <a:rPr lang="en-US" dirty="0"/>
              <a:t>A cloud consumer may request cloud services from a cloud broker, instead of contacting a cloud provider directly</a:t>
            </a:r>
          </a:p>
          <a:p>
            <a:r>
              <a:rPr lang="en-US" dirty="0"/>
              <a:t>A cloud broker is an entity that manages the use, performance and delivery of cloud services and negotiates relationships between cloud providers and cloud consumers</a:t>
            </a:r>
          </a:p>
          <a:p>
            <a:endParaRPr lang="en-US" dirty="0"/>
          </a:p>
        </p:txBody>
      </p:sp>
      <p:pic>
        <p:nvPicPr>
          <p:cNvPr id="5" name="图片 4">
            <a:extLst>
              <a:ext uri="{FF2B5EF4-FFF2-40B4-BE49-F238E27FC236}">
                <a16:creationId xmlns:a16="http://schemas.microsoft.com/office/drawing/2014/main" xmlns="" id="{E680E4E3-57CB-9AD1-6915-5E164B123AA2}"/>
              </a:ext>
            </a:extLst>
          </p:cNvPr>
          <p:cNvPicPr>
            <a:picLocks noChangeAspect="1"/>
          </p:cNvPicPr>
          <p:nvPr/>
        </p:nvPicPr>
        <p:blipFill>
          <a:blip r:embed="rId2"/>
          <a:stretch>
            <a:fillRect/>
          </a:stretch>
        </p:blipFill>
        <p:spPr>
          <a:xfrm>
            <a:off x="1276243" y="4843773"/>
            <a:ext cx="10420350" cy="2019300"/>
          </a:xfrm>
          <a:prstGeom prst="rect">
            <a:avLst/>
          </a:prstGeom>
        </p:spPr>
      </p:pic>
    </p:spTree>
    <p:extLst>
      <p:ext uri="{BB962C8B-B14F-4D97-AF65-F5344CB8AC3E}">
        <p14:creationId xmlns:p14="http://schemas.microsoft.com/office/powerpoint/2010/main" val="3412094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E680E4E3-57CB-9AD1-6915-5E164B123AA2}"/>
              </a:ext>
            </a:extLst>
          </p:cNvPr>
          <p:cNvPicPr>
            <a:picLocks noChangeAspect="1"/>
          </p:cNvPicPr>
          <p:nvPr/>
        </p:nvPicPr>
        <p:blipFill>
          <a:blip r:embed="rId2"/>
          <a:stretch>
            <a:fillRect/>
          </a:stretch>
        </p:blipFill>
        <p:spPr>
          <a:xfrm>
            <a:off x="3106924" y="5114544"/>
            <a:ext cx="8996889" cy="1743456"/>
          </a:xfrm>
          <a:prstGeom prst="rect">
            <a:avLst/>
          </a:prstGeom>
        </p:spPr>
      </p:pic>
      <p:sp>
        <p:nvSpPr>
          <p:cNvPr id="2" name="标题 1">
            <a:extLst>
              <a:ext uri="{FF2B5EF4-FFF2-40B4-BE49-F238E27FC236}">
                <a16:creationId xmlns:a16="http://schemas.microsoft.com/office/drawing/2014/main" xmlns="" id="{882C6233-E5CC-D75E-0141-986D5CEDB570}"/>
              </a:ext>
            </a:extLst>
          </p:cNvPr>
          <p:cNvSpPr>
            <a:spLocks noGrp="1"/>
          </p:cNvSpPr>
          <p:nvPr>
            <p:ph type="title"/>
          </p:nvPr>
        </p:nvSpPr>
        <p:spPr/>
        <p:txBody>
          <a:bodyPr/>
          <a:lstStyle/>
          <a:p>
            <a:r>
              <a:rPr lang="en-AU" dirty="0"/>
              <a:t>Cloud broker - Service Intermediation</a:t>
            </a:r>
            <a:endParaRPr lang="x-none" dirty="0"/>
          </a:p>
        </p:txBody>
      </p:sp>
      <p:sp>
        <p:nvSpPr>
          <p:cNvPr id="3" name="内容占位符 2">
            <a:extLst>
              <a:ext uri="{FF2B5EF4-FFF2-40B4-BE49-F238E27FC236}">
                <a16:creationId xmlns:a16="http://schemas.microsoft.com/office/drawing/2014/main" xmlns="" id="{C3FA4B1A-4B8E-6055-8334-FE84640C8064}"/>
              </a:ext>
            </a:extLst>
          </p:cNvPr>
          <p:cNvSpPr>
            <a:spLocks noGrp="1"/>
          </p:cNvSpPr>
          <p:nvPr>
            <p:ph idx="1"/>
          </p:nvPr>
        </p:nvSpPr>
        <p:spPr/>
        <p:txBody>
          <a:bodyPr>
            <a:normAutofit lnSpcReduction="10000"/>
          </a:bodyPr>
          <a:lstStyle/>
          <a:p>
            <a:r>
              <a:rPr lang="en-US" sz="4000" dirty="0"/>
              <a:t>A cloud broker enhances a given service by improving some specific capability and providing value-added services to cloud consumers</a:t>
            </a:r>
          </a:p>
          <a:p>
            <a:pPr lvl="1"/>
            <a:r>
              <a:rPr lang="en-US" sz="3600" dirty="0"/>
              <a:t>managing access to cloud services</a:t>
            </a:r>
          </a:p>
          <a:p>
            <a:pPr lvl="1"/>
            <a:r>
              <a:rPr lang="en-US" sz="3600" dirty="0"/>
              <a:t>identity management</a:t>
            </a:r>
          </a:p>
          <a:p>
            <a:pPr lvl="1"/>
            <a:r>
              <a:rPr lang="en-US" sz="3600" dirty="0"/>
              <a:t>performance reporting</a:t>
            </a:r>
          </a:p>
          <a:p>
            <a:pPr lvl="1"/>
            <a:r>
              <a:rPr lang="en-US" sz="3600" dirty="0"/>
              <a:t>enhanced security</a:t>
            </a:r>
          </a:p>
          <a:p>
            <a:pPr lvl="1"/>
            <a:r>
              <a:rPr lang="en-US" sz="3600" dirty="0"/>
              <a:t>…</a:t>
            </a:r>
          </a:p>
        </p:txBody>
      </p:sp>
    </p:spTree>
    <p:extLst>
      <p:ext uri="{BB962C8B-B14F-4D97-AF65-F5344CB8AC3E}">
        <p14:creationId xmlns:p14="http://schemas.microsoft.com/office/powerpoint/2010/main" val="1284891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2C6233-E5CC-D75E-0141-986D5CEDB570}"/>
              </a:ext>
            </a:extLst>
          </p:cNvPr>
          <p:cNvSpPr>
            <a:spLocks noGrp="1"/>
          </p:cNvSpPr>
          <p:nvPr>
            <p:ph type="title"/>
          </p:nvPr>
        </p:nvSpPr>
        <p:spPr/>
        <p:txBody>
          <a:bodyPr/>
          <a:lstStyle/>
          <a:p>
            <a:r>
              <a:rPr lang="en-AU" dirty="0"/>
              <a:t>Cloud broker - Service Aggregation</a:t>
            </a:r>
            <a:endParaRPr lang="x-none" dirty="0"/>
          </a:p>
        </p:txBody>
      </p:sp>
      <p:sp>
        <p:nvSpPr>
          <p:cNvPr id="3" name="内容占位符 2">
            <a:extLst>
              <a:ext uri="{FF2B5EF4-FFF2-40B4-BE49-F238E27FC236}">
                <a16:creationId xmlns:a16="http://schemas.microsoft.com/office/drawing/2014/main" xmlns="" id="{C3FA4B1A-4B8E-6055-8334-FE84640C8064}"/>
              </a:ext>
            </a:extLst>
          </p:cNvPr>
          <p:cNvSpPr>
            <a:spLocks noGrp="1"/>
          </p:cNvSpPr>
          <p:nvPr>
            <p:ph idx="1"/>
          </p:nvPr>
        </p:nvSpPr>
        <p:spPr/>
        <p:txBody>
          <a:bodyPr>
            <a:normAutofit/>
          </a:bodyPr>
          <a:lstStyle/>
          <a:p>
            <a:r>
              <a:rPr lang="en-US" sz="4000" dirty="0"/>
              <a:t>A cloud broker combines and integrates multiple services into one or more new service</a:t>
            </a:r>
          </a:p>
          <a:p>
            <a:r>
              <a:rPr lang="en-US" sz="4000" dirty="0"/>
              <a:t>The broker provides data integration and ensures the secure data movement between the cloud consumer and multiple cloud providers</a:t>
            </a:r>
          </a:p>
        </p:txBody>
      </p:sp>
      <p:pic>
        <p:nvPicPr>
          <p:cNvPr id="5" name="图片 4">
            <a:extLst>
              <a:ext uri="{FF2B5EF4-FFF2-40B4-BE49-F238E27FC236}">
                <a16:creationId xmlns:a16="http://schemas.microsoft.com/office/drawing/2014/main" xmlns="" id="{E680E4E3-57CB-9AD1-6915-5E164B123AA2}"/>
              </a:ext>
            </a:extLst>
          </p:cNvPr>
          <p:cNvPicPr>
            <a:picLocks noChangeAspect="1"/>
          </p:cNvPicPr>
          <p:nvPr/>
        </p:nvPicPr>
        <p:blipFill>
          <a:blip r:embed="rId2"/>
          <a:stretch>
            <a:fillRect/>
          </a:stretch>
        </p:blipFill>
        <p:spPr>
          <a:xfrm>
            <a:off x="2599361" y="5146864"/>
            <a:ext cx="8830103" cy="1711135"/>
          </a:xfrm>
          <a:prstGeom prst="rect">
            <a:avLst/>
          </a:prstGeom>
        </p:spPr>
      </p:pic>
    </p:spTree>
    <p:extLst>
      <p:ext uri="{BB962C8B-B14F-4D97-AF65-F5344CB8AC3E}">
        <p14:creationId xmlns:p14="http://schemas.microsoft.com/office/powerpoint/2010/main" val="2149360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2C6233-E5CC-D75E-0141-986D5CEDB570}"/>
              </a:ext>
            </a:extLst>
          </p:cNvPr>
          <p:cNvSpPr>
            <a:spLocks noGrp="1"/>
          </p:cNvSpPr>
          <p:nvPr>
            <p:ph type="title"/>
          </p:nvPr>
        </p:nvSpPr>
        <p:spPr/>
        <p:txBody>
          <a:bodyPr/>
          <a:lstStyle/>
          <a:p>
            <a:r>
              <a:rPr lang="en-AU" dirty="0"/>
              <a:t>Cloud broker - Service Arbitrage</a:t>
            </a:r>
            <a:endParaRPr lang="x-none" dirty="0"/>
          </a:p>
        </p:txBody>
      </p:sp>
      <p:sp>
        <p:nvSpPr>
          <p:cNvPr id="3" name="内容占位符 2">
            <a:extLst>
              <a:ext uri="{FF2B5EF4-FFF2-40B4-BE49-F238E27FC236}">
                <a16:creationId xmlns:a16="http://schemas.microsoft.com/office/drawing/2014/main" xmlns="" id="{C3FA4B1A-4B8E-6055-8334-FE84640C8064}"/>
              </a:ext>
            </a:extLst>
          </p:cNvPr>
          <p:cNvSpPr>
            <a:spLocks noGrp="1"/>
          </p:cNvSpPr>
          <p:nvPr>
            <p:ph idx="1"/>
          </p:nvPr>
        </p:nvSpPr>
        <p:spPr/>
        <p:txBody>
          <a:bodyPr>
            <a:normAutofit/>
          </a:bodyPr>
          <a:lstStyle/>
          <a:p>
            <a:r>
              <a:rPr lang="en-US" sz="4000" dirty="0"/>
              <a:t>A broker has the flexibility to choose services from multiple agencies. </a:t>
            </a:r>
          </a:p>
          <a:p>
            <a:r>
              <a:rPr lang="en-US" sz="4000" dirty="0"/>
              <a:t>The cloud broker, for example, can use a credit-scoring service to measure and select an agency with the best score</a:t>
            </a:r>
          </a:p>
        </p:txBody>
      </p:sp>
      <p:pic>
        <p:nvPicPr>
          <p:cNvPr id="5" name="图片 4">
            <a:extLst>
              <a:ext uri="{FF2B5EF4-FFF2-40B4-BE49-F238E27FC236}">
                <a16:creationId xmlns:a16="http://schemas.microsoft.com/office/drawing/2014/main" xmlns="" id="{E680E4E3-57CB-9AD1-6915-5E164B123AA2}"/>
              </a:ext>
            </a:extLst>
          </p:cNvPr>
          <p:cNvPicPr>
            <a:picLocks noChangeAspect="1"/>
          </p:cNvPicPr>
          <p:nvPr/>
        </p:nvPicPr>
        <p:blipFill>
          <a:blip r:embed="rId2"/>
          <a:stretch>
            <a:fillRect/>
          </a:stretch>
        </p:blipFill>
        <p:spPr>
          <a:xfrm>
            <a:off x="2876764" y="5162792"/>
            <a:ext cx="8747910" cy="1695207"/>
          </a:xfrm>
          <a:prstGeom prst="rect">
            <a:avLst/>
          </a:prstGeom>
        </p:spPr>
      </p:pic>
    </p:spTree>
    <p:extLst>
      <p:ext uri="{BB962C8B-B14F-4D97-AF65-F5344CB8AC3E}">
        <p14:creationId xmlns:p14="http://schemas.microsoft.com/office/powerpoint/2010/main" val="422745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323" y="3423038"/>
            <a:ext cx="10515600" cy="2852737"/>
          </a:xfrm>
        </p:spPr>
        <p:txBody>
          <a:bodyPr>
            <a:normAutofit/>
          </a:bodyPr>
          <a:lstStyle/>
          <a:p>
            <a:pPr algn="ctr"/>
            <a:r>
              <a:rPr lang="en-GB" dirty="0"/>
              <a:t>Topic 4: Cloud Computing Standardization and Reference </a:t>
            </a:r>
            <a:br>
              <a:rPr lang="en-GB" dirty="0"/>
            </a:br>
            <a:r>
              <a:rPr lang="en-GB" dirty="0"/>
              <a:t>Architecture</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2" y="3977"/>
            <a:ext cx="5223565" cy="3419061"/>
          </a:xfrm>
          <a:prstGeom prst="rect">
            <a:avLst/>
          </a:prstGeom>
        </p:spPr>
      </p:pic>
    </p:spTree>
    <p:extLst>
      <p:ext uri="{BB962C8B-B14F-4D97-AF65-F5344CB8AC3E}">
        <p14:creationId xmlns:p14="http://schemas.microsoft.com/office/powerpoint/2010/main" val="3734245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46C7320-6287-AC78-4CEF-E43E0434F188}"/>
              </a:ext>
            </a:extLst>
          </p:cNvPr>
          <p:cNvSpPr>
            <a:spLocks noGrp="1"/>
          </p:cNvSpPr>
          <p:nvPr>
            <p:ph type="title"/>
          </p:nvPr>
        </p:nvSpPr>
        <p:spPr/>
        <p:txBody>
          <a:bodyPr/>
          <a:lstStyle/>
          <a:p>
            <a:r>
              <a:rPr lang="en-AU" dirty="0"/>
              <a:t>Cloud carrier</a:t>
            </a:r>
            <a:endParaRPr lang="x-none" dirty="0"/>
          </a:p>
        </p:txBody>
      </p:sp>
      <p:sp>
        <p:nvSpPr>
          <p:cNvPr id="3" name="内容占位符 2">
            <a:extLst>
              <a:ext uri="{FF2B5EF4-FFF2-40B4-BE49-F238E27FC236}">
                <a16:creationId xmlns:a16="http://schemas.microsoft.com/office/drawing/2014/main" xmlns="" id="{ADE23230-FAC5-8D13-9E7D-AAF43DDD8D83}"/>
              </a:ext>
            </a:extLst>
          </p:cNvPr>
          <p:cNvSpPr>
            <a:spLocks noGrp="1"/>
          </p:cNvSpPr>
          <p:nvPr>
            <p:ph idx="1"/>
          </p:nvPr>
        </p:nvSpPr>
        <p:spPr/>
        <p:txBody>
          <a:bodyPr>
            <a:normAutofit/>
          </a:bodyPr>
          <a:lstStyle/>
          <a:p>
            <a:r>
              <a:rPr lang="en-US" sz="3200" dirty="0"/>
              <a:t>Cloud carriers provide the connectivity and transport of cloud services from cloud providers to cloud consumers. </a:t>
            </a:r>
          </a:p>
          <a:p>
            <a:r>
              <a:rPr lang="en-US" sz="3200" dirty="0"/>
              <a:t>A cloud provider participates in and arranges for two unique service level agreements (SLAs), one with a cloud carrier (e.g. SLA2) and one with a cloud consumer (e.g. SLA1)</a:t>
            </a:r>
            <a:endParaRPr lang="x-none" sz="3200" dirty="0"/>
          </a:p>
        </p:txBody>
      </p:sp>
      <p:pic>
        <p:nvPicPr>
          <p:cNvPr id="5" name="图片 4">
            <a:extLst>
              <a:ext uri="{FF2B5EF4-FFF2-40B4-BE49-F238E27FC236}">
                <a16:creationId xmlns:a16="http://schemas.microsoft.com/office/drawing/2014/main" xmlns="" id="{54F513A6-1D33-E3AF-8DFE-04184E747F76}"/>
              </a:ext>
            </a:extLst>
          </p:cNvPr>
          <p:cNvPicPr>
            <a:picLocks noChangeAspect="1"/>
          </p:cNvPicPr>
          <p:nvPr/>
        </p:nvPicPr>
        <p:blipFill>
          <a:blip r:embed="rId2"/>
          <a:stretch>
            <a:fillRect/>
          </a:stretch>
        </p:blipFill>
        <p:spPr>
          <a:xfrm>
            <a:off x="1050806" y="4675935"/>
            <a:ext cx="10090387" cy="2182065"/>
          </a:xfrm>
          <a:prstGeom prst="rect">
            <a:avLst/>
          </a:prstGeom>
        </p:spPr>
      </p:pic>
    </p:spTree>
    <p:extLst>
      <p:ext uri="{BB962C8B-B14F-4D97-AF65-F5344CB8AC3E}">
        <p14:creationId xmlns:p14="http://schemas.microsoft.com/office/powerpoint/2010/main" val="2406180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F79C7534-4D4F-4FC0-D831-C248C8229F25}"/>
              </a:ext>
            </a:extLst>
          </p:cNvPr>
          <p:cNvPicPr>
            <a:picLocks noChangeAspect="1"/>
          </p:cNvPicPr>
          <p:nvPr/>
        </p:nvPicPr>
        <p:blipFill>
          <a:blip r:embed="rId2"/>
          <a:stretch>
            <a:fillRect/>
          </a:stretch>
        </p:blipFill>
        <p:spPr>
          <a:xfrm>
            <a:off x="6365644" y="79315"/>
            <a:ext cx="5826356" cy="1814998"/>
          </a:xfrm>
          <a:prstGeom prst="rect">
            <a:avLst/>
          </a:prstGeom>
        </p:spPr>
      </p:pic>
      <p:sp>
        <p:nvSpPr>
          <p:cNvPr id="2" name="标题 1">
            <a:extLst>
              <a:ext uri="{FF2B5EF4-FFF2-40B4-BE49-F238E27FC236}">
                <a16:creationId xmlns:a16="http://schemas.microsoft.com/office/drawing/2014/main" xmlns="" id="{541E2C72-E8AE-72C6-FBCE-19CC5E21018F}"/>
              </a:ext>
            </a:extLst>
          </p:cNvPr>
          <p:cNvSpPr>
            <a:spLocks noGrp="1"/>
          </p:cNvSpPr>
          <p:nvPr>
            <p:ph type="title"/>
          </p:nvPr>
        </p:nvSpPr>
        <p:spPr/>
        <p:txBody>
          <a:bodyPr/>
          <a:lstStyle/>
          <a:p>
            <a:r>
              <a:rPr lang="en-AU" dirty="0"/>
              <a:t>Cloud auditor</a:t>
            </a:r>
            <a:endParaRPr lang="x-none" dirty="0"/>
          </a:p>
        </p:txBody>
      </p:sp>
      <p:sp>
        <p:nvSpPr>
          <p:cNvPr id="3" name="内容占位符 2">
            <a:extLst>
              <a:ext uri="{FF2B5EF4-FFF2-40B4-BE49-F238E27FC236}">
                <a16:creationId xmlns:a16="http://schemas.microsoft.com/office/drawing/2014/main" xmlns="" id="{AF31103D-E7FD-0915-5149-4A23F30300AD}"/>
              </a:ext>
            </a:extLst>
          </p:cNvPr>
          <p:cNvSpPr>
            <a:spLocks noGrp="1"/>
          </p:cNvSpPr>
          <p:nvPr>
            <p:ph idx="1"/>
          </p:nvPr>
        </p:nvSpPr>
        <p:spPr>
          <a:xfrm>
            <a:off x="838200" y="1866722"/>
            <a:ext cx="10515600" cy="4351338"/>
          </a:xfrm>
        </p:spPr>
        <p:txBody>
          <a:bodyPr>
            <a:normAutofit fontScale="92500" lnSpcReduction="10000"/>
          </a:bodyPr>
          <a:lstStyle/>
          <a:p>
            <a:r>
              <a:rPr lang="en-US" sz="4000" dirty="0"/>
              <a:t>A party that can perform an independent examination of cloud service controls with the intent to express an opinion thereon</a:t>
            </a:r>
          </a:p>
          <a:p>
            <a:r>
              <a:rPr lang="en-US" sz="4000" dirty="0"/>
              <a:t>Audits are performed to verify conformance to standards through review of objective evidence </a:t>
            </a:r>
          </a:p>
          <a:p>
            <a:r>
              <a:rPr lang="en-US" sz="4000" dirty="0"/>
              <a:t>A cloud auditor can evaluate the services provided by a cloud provider in terms of security controls, privacy impact, performance, etc.</a:t>
            </a:r>
            <a:endParaRPr lang="x-none" sz="4000" dirty="0"/>
          </a:p>
        </p:txBody>
      </p:sp>
    </p:spTree>
    <p:extLst>
      <p:ext uri="{BB962C8B-B14F-4D97-AF65-F5344CB8AC3E}">
        <p14:creationId xmlns:p14="http://schemas.microsoft.com/office/powerpoint/2010/main" val="2343680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88C78B-13DF-4644-1EA5-E530C38D61B8}"/>
              </a:ext>
            </a:extLst>
          </p:cNvPr>
          <p:cNvSpPr>
            <a:spLocks noGrp="1"/>
          </p:cNvSpPr>
          <p:nvPr>
            <p:ph type="title"/>
          </p:nvPr>
        </p:nvSpPr>
        <p:spPr/>
        <p:txBody>
          <a:bodyPr/>
          <a:lstStyle/>
          <a:p>
            <a:r>
              <a:rPr lang="en-US" dirty="0"/>
              <a:t>Scope of Controls between Provider and Consumer</a:t>
            </a:r>
            <a:endParaRPr lang="x-none" dirty="0"/>
          </a:p>
        </p:txBody>
      </p:sp>
      <p:sp>
        <p:nvSpPr>
          <p:cNvPr id="3" name="内容占位符 2">
            <a:extLst>
              <a:ext uri="{FF2B5EF4-FFF2-40B4-BE49-F238E27FC236}">
                <a16:creationId xmlns:a16="http://schemas.microsoft.com/office/drawing/2014/main" xmlns="" id="{8BC3EB2A-44F2-103F-7EC8-EEA3246D559C}"/>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D2AE6EF5-DBCE-D9D8-45E6-3167A32A7080}"/>
              </a:ext>
            </a:extLst>
          </p:cNvPr>
          <p:cNvPicPr>
            <a:picLocks noChangeAspect="1"/>
          </p:cNvPicPr>
          <p:nvPr/>
        </p:nvPicPr>
        <p:blipFill>
          <a:blip r:embed="rId2"/>
          <a:stretch>
            <a:fillRect/>
          </a:stretch>
        </p:blipFill>
        <p:spPr>
          <a:xfrm>
            <a:off x="1247747" y="1671479"/>
            <a:ext cx="9581214" cy="5268712"/>
          </a:xfrm>
          <a:prstGeom prst="rect">
            <a:avLst/>
          </a:prstGeom>
        </p:spPr>
      </p:pic>
    </p:spTree>
    <p:extLst>
      <p:ext uri="{BB962C8B-B14F-4D97-AF65-F5344CB8AC3E}">
        <p14:creationId xmlns:p14="http://schemas.microsoft.com/office/powerpoint/2010/main" val="3784717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0ABC4A4-669E-2AD2-24D7-32DEC03F2DD6}"/>
              </a:ext>
            </a:extLst>
          </p:cNvPr>
          <p:cNvPicPr>
            <a:picLocks noChangeAspect="1"/>
          </p:cNvPicPr>
          <p:nvPr/>
        </p:nvPicPr>
        <p:blipFill>
          <a:blip r:embed="rId2"/>
          <a:stretch>
            <a:fillRect/>
          </a:stretch>
        </p:blipFill>
        <p:spPr>
          <a:xfrm>
            <a:off x="7664521" y="4368338"/>
            <a:ext cx="4527479" cy="2489662"/>
          </a:xfrm>
          <a:prstGeom prst="rect">
            <a:avLst/>
          </a:prstGeom>
        </p:spPr>
      </p:pic>
      <p:sp>
        <p:nvSpPr>
          <p:cNvPr id="2" name="标题 1">
            <a:extLst>
              <a:ext uri="{FF2B5EF4-FFF2-40B4-BE49-F238E27FC236}">
                <a16:creationId xmlns:a16="http://schemas.microsoft.com/office/drawing/2014/main" xmlns="" id="{E2A37A9E-43FF-BB31-5827-85A8F678D867}"/>
              </a:ext>
            </a:extLst>
          </p:cNvPr>
          <p:cNvSpPr>
            <a:spLocks noGrp="1"/>
          </p:cNvSpPr>
          <p:nvPr>
            <p:ph type="title"/>
          </p:nvPr>
        </p:nvSpPr>
        <p:spPr/>
        <p:txBody>
          <a:bodyPr/>
          <a:lstStyle/>
          <a:p>
            <a:r>
              <a:rPr lang="en-AU" dirty="0"/>
              <a:t>Application layer </a:t>
            </a:r>
            <a:endParaRPr lang="x-none" dirty="0"/>
          </a:p>
        </p:txBody>
      </p:sp>
      <p:sp>
        <p:nvSpPr>
          <p:cNvPr id="3" name="内容占位符 2">
            <a:extLst>
              <a:ext uri="{FF2B5EF4-FFF2-40B4-BE49-F238E27FC236}">
                <a16:creationId xmlns:a16="http://schemas.microsoft.com/office/drawing/2014/main" xmlns="" id="{53141375-0B22-54A5-0704-323B29948101}"/>
              </a:ext>
            </a:extLst>
          </p:cNvPr>
          <p:cNvSpPr>
            <a:spLocks noGrp="1"/>
          </p:cNvSpPr>
          <p:nvPr>
            <p:ph idx="1"/>
          </p:nvPr>
        </p:nvSpPr>
        <p:spPr/>
        <p:txBody>
          <a:bodyPr>
            <a:normAutofit/>
          </a:bodyPr>
          <a:lstStyle/>
          <a:p>
            <a:r>
              <a:rPr lang="en-US" sz="3200" dirty="0"/>
              <a:t>Software applications targeted at end users or programs</a:t>
            </a:r>
          </a:p>
          <a:p>
            <a:pPr lvl="1"/>
            <a:r>
              <a:rPr lang="en-US" sz="2800" dirty="0"/>
              <a:t>applications are used by SaaS consumers and installed/managed/maintained by SaaS providers</a:t>
            </a:r>
          </a:p>
          <a:p>
            <a:pPr lvl="1"/>
            <a:r>
              <a:rPr lang="en-US" sz="2800" dirty="0"/>
              <a:t>applications that are installed/managed/maintained by PaaS consumers</a:t>
            </a:r>
          </a:p>
          <a:p>
            <a:pPr lvl="1"/>
            <a:r>
              <a:rPr lang="en-US" sz="2800" dirty="0"/>
              <a:t>applications that are installed/managed/maintained by IaaS consumers</a:t>
            </a:r>
          </a:p>
        </p:txBody>
      </p:sp>
    </p:spTree>
    <p:extLst>
      <p:ext uri="{BB962C8B-B14F-4D97-AF65-F5344CB8AC3E}">
        <p14:creationId xmlns:p14="http://schemas.microsoft.com/office/powerpoint/2010/main" val="2296162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0ABC4A4-669E-2AD2-24D7-32DEC03F2DD6}"/>
              </a:ext>
            </a:extLst>
          </p:cNvPr>
          <p:cNvPicPr>
            <a:picLocks noChangeAspect="1"/>
          </p:cNvPicPr>
          <p:nvPr/>
        </p:nvPicPr>
        <p:blipFill>
          <a:blip r:embed="rId2"/>
          <a:stretch>
            <a:fillRect/>
          </a:stretch>
        </p:blipFill>
        <p:spPr>
          <a:xfrm>
            <a:off x="8296453" y="4777483"/>
            <a:ext cx="3895547" cy="2142162"/>
          </a:xfrm>
          <a:prstGeom prst="rect">
            <a:avLst/>
          </a:prstGeom>
        </p:spPr>
      </p:pic>
      <p:sp>
        <p:nvSpPr>
          <p:cNvPr id="2" name="标题 1">
            <a:extLst>
              <a:ext uri="{FF2B5EF4-FFF2-40B4-BE49-F238E27FC236}">
                <a16:creationId xmlns:a16="http://schemas.microsoft.com/office/drawing/2014/main" xmlns="" id="{E2A37A9E-43FF-BB31-5827-85A8F678D867}"/>
              </a:ext>
            </a:extLst>
          </p:cNvPr>
          <p:cNvSpPr>
            <a:spLocks noGrp="1"/>
          </p:cNvSpPr>
          <p:nvPr>
            <p:ph type="title"/>
          </p:nvPr>
        </p:nvSpPr>
        <p:spPr/>
        <p:txBody>
          <a:bodyPr/>
          <a:lstStyle/>
          <a:p>
            <a:r>
              <a:rPr lang="en-US" dirty="0"/>
              <a:t>Middleware layer </a:t>
            </a:r>
            <a:endParaRPr lang="x-none" dirty="0"/>
          </a:p>
        </p:txBody>
      </p:sp>
      <p:sp>
        <p:nvSpPr>
          <p:cNvPr id="3" name="内容占位符 2">
            <a:extLst>
              <a:ext uri="{FF2B5EF4-FFF2-40B4-BE49-F238E27FC236}">
                <a16:creationId xmlns:a16="http://schemas.microsoft.com/office/drawing/2014/main" xmlns="" id="{53141375-0B22-54A5-0704-323B29948101}"/>
              </a:ext>
            </a:extLst>
          </p:cNvPr>
          <p:cNvSpPr>
            <a:spLocks noGrp="1"/>
          </p:cNvSpPr>
          <p:nvPr>
            <p:ph idx="1"/>
          </p:nvPr>
        </p:nvSpPr>
        <p:spPr/>
        <p:txBody>
          <a:bodyPr>
            <a:normAutofit/>
          </a:bodyPr>
          <a:lstStyle/>
          <a:p>
            <a:r>
              <a:rPr lang="en-US" sz="3200" dirty="0"/>
              <a:t>Provides software building blocks (e.g., libraries, database, and Java virtual machine) for developing application software in the cloud</a:t>
            </a:r>
          </a:p>
          <a:p>
            <a:pPr lvl="1"/>
            <a:r>
              <a:rPr lang="en-US" sz="2800" dirty="0"/>
              <a:t>used by PaaS consumers</a:t>
            </a:r>
          </a:p>
          <a:p>
            <a:pPr lvl="1"/>
            <a:r>
              <a:rPr lang="en-US" sz="2800" dirty="0"/>
              <a:t>installed/managed/maintained by IaaS consumers </a:t>
            </a:r>
          </a:p>
          <a:p>
            <a:pPr lvl="1"/>
            <a:r>
              <a:rPr lang="en-US" sz="2800" dirty="0"/>
              <a:t>installed/managed/maintained by IaaS consumers by PaaS providers</a:t>
            </a:r>
          </a:p>
          <a:p>
            <a:pPr lvl="1"/>
            <a:r>
              <a:rPr lang="en-US" sz="2800" dirty="0"/>
              <a:t>hidden from SaaS consumers</a:t>
            </a:r>
            <a:endParaRPr lang="x-none" sz="2800" dirty="0"/>
          </a:p>
        </p:txBody>
      </p:sp>
    </p:spTree>
    <p:extLst>
      <p:ext uri="{BB962C8B-B14F-4D97-AF65-F5344CB8AC3E}">
        <p14:creationId xmlns:p14="http://schemas.microsoft.com/office/powerpoint/2010/main" val="2873373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0ABC4A4-669E-2AD2-24D7-32DEC03F2DD6}"/>
              </a:ext>
            </a:extLst>
          </p:cNvPr>
          <p:cNvPicPr>
            <a:picLocks noChangeAspect="1"/>
          </p:cNvPicPr>
          <p:nvPr/>
        </p:nvPicPr>
        <p:blipFill>
          <a:blip r:embed="rId2"/>
          <a:stretch>
            <a:fillRect/>
          </a:stretch>
        </p:blipFill>
        <p:spPr>
          <a:xfrm>
            <a:off x="7698595" y="71918"/>
            <a:ext cx="4390664" cy="2414427"/>
          </a:xfrm>
          <a:prstGeom prst="rect">
            <a:avLst/>
          </a:prstGeom>
        </p:spPr>
      </p:pic>
      <p:sp>
        <p:nvSpPr>
          <p:cNvPr id="2" name="标题 1">
            <a:extLst>
              <a:ext uri="{FF2B5EF4-FFF2-40B4-BE49-F238E27FC236}">
                <a16:creationId xmlns:a16="http://schemas.microsoft.com/office/drawing/2014/main" xmlns="" id="{E2A37A9E-43FF-BB31-5827-85A8F678D867}"/>
              </a:ext>
            </a:extLst>
          </p:cNvPr>
          <p:cNvSpPr>
            <a:spLocks noGrp="1"/>
          </p:cNvSpPr>
          <p:nvPr>
            <p:ph type="title"/>
          </p:nvPr>
        </p:nvSpPr>
        <p:spPr/>
        <p:txBody>
          <a:bodyPr/>
          <a:lstStyle/>
          <a:p>
            <a:r>
              <a:rPr lang="en-US" dirty="0"/>
              <a:t>OS layer </a:t>
            </a:r>
            <a:endParaRPr lang="x-none" dirty="0"/>
          </a:p>
        </p:txBody>
      </p:sp>
      <p:sp>
        <p:nvSpPr>
          <p:cNvPr id="3" name="内容占位符 2">
            <a:extLst>
              <a:ext uri="{FF2B5EF4-FFF2-40B4-BE49-F238E27FC236}">
                <a16:creationId xmlns:a16="http://schemas.microsoft.com/office/drawing/2014/main" xmlns="" id="{53141375-0B22-54A5-0704-323B29948101}"/>
              </a:ext>
            </a:extLst>
          </p:cNvPr>
          <p:cNvSpPr>
            <a:spLocks noGrp="1"/>
          </p:cNvSpPr>
          <p:nvPr>
            <p:ph idx="1"/>
          </p:nvPr>
        </p:nvSpPr>
        <p:spPr/>
        <p:txBody>
          <a:bodyPr>
            <a:normAutofit fontScale="92500" lnSpcReduction="10000"/>
          </a:bodyPr>
          <a:lstStyle/>
          <a:p>
            <a:r>
              <a:rPr lang="en-US" sz="3600" dirty="0"/>
              <a:t>Includes operating system and drivers</a:t>
            </a:r>
          </a:p>
          <a:p>
            <a:pPr lvl="1"/>
            <a:r>
              <a:rPr lang="en-US" sz="3200" dirty="0"/>
              <a:t>hidden from SaaS consumers</a:t>
            </a:r>
          </a:p>
          <a:p>
            <a:pPr lvl="1"/>
            <a:r>
              <a:rPr lang="en-US" sz="3200" dirty="0"/>
              <a:t>hidden from PaaS consumers</a:t>
            </a:r>
          </a:p>
          <a:p>
            <a:pPr lvl="1"/>
            <a:r>
              <a:rPr lang="en-US" sz="3200" dirty="0"/>
              <a:t>An IaaS cloud allows one or multiple guest OS‟s to run virtualized on a single physical host. </a:t>
            </a:r>
          </a:p>
          <a:p>
            <a:pPr lvl="2"/>
            <a:r>
              <a:rPr lang="en-US" sz="2800" dirty="0"/>
              <a:t>IaaS consumers have broad freedom to choose which OS to be hosted among all the OS‟s that could be supported by the cloud provider</a:t>
            </a:r>
          </a:p>
          <a:p>
            <a:pPr lvl="2"/>
            <a:r>
              <a:rPr lang="en-US" sz="2800" dirty="0"/>
              <a:t>The IaaS consumers should assume full responsibility for the guest OS‟s, </a:t>
            </a:r>
          </a:p>
          <a:p>
            <a:pPr lvl="1"/>
            <a:r>
              <a:rPr lang="en-US" sz="3200" dirty="0"/>
              <a:t>IaaS provider controls the host OS</a:t>
            </a:r>
          </a:p>
          <a:p>
            <a:pPr marL="0" indent="0">
              <a:buNone/>
            </a:pPr>
            <a:endParaRPr lang="x-none" sz="3600" dirty="0"/>
          </a:p>
        </p:txBody>
      </p:sp>
    </p:spTree>
    <p:extLst>
      <p:ext uri="{BB962C8B-B14F-4D97-AF65-F5344CB8AC3E}">
        <p14:creationId xmlns:p14="http://schemas.microsoft.com/office/powerpoint/2010/main" val="1170461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9B113A-5CAF-D873-291C-F185F7B38A75}"/>
              </a:ext>
            </a:extLst>
          </p:cNvPr>
          <p:cNvSpPr>
            <a:spLocks noGrp="1"/>
          </p:cNvSpPr>
          <p:nvPr>
            <p:ph type="title"/>
          </p:nvPr>
        </p:nvSpPr>
        <p:spPr/>
        <p:txBody>
          <a:bodyPr/>
          <a:lstStyle/>
          <a:p>
            <a:r>
              <a:rPr lang="en-AU" dirty="0"/>
              <a:t>SaaS services</a:t>
            </a:r>
            <a:endParaRPr lang="x-none" dirty="0"/>
          </a:p>
        </p:txBody>
      </p:sp>
      <p:sp>
        <p:nvSpPr>
          <p:cNvPr id="3" name="内容占位符 2">
            <a:extLst>
              <a:ext uri="{FF2B5EF4-FFF2-40B4-BE49-F238E27FC236}">
                <a16:creationId xmlns:a16="http://schemas.microsoft.com/office/drawing/2014/main" xmlns="" id="{A5D07393-9ACC-C4FA-1FD0-54FD0E5974C2}"/>
              </a:ext>
            </a:extLst>
          </p:cNvPr>
          <p:cNvSpPr>
            <a:spLocks noGrp="1"/>
          </p:cNvSpPr>
          <p:nvPr>
            <p:ph idx="1"/>
          </p:nvPr>
        </p:nvSpPr>
        <p:spPr/>
        <p:txBody>
          <a:bodyPr>
            <a:normAutofit lnSpcReduction="10000"/>
          </a:bodyPr>
          <a:lstStyle/>
          <a:p>
            <a:r>
              <a:rPr lang="en-US" sz="3200" dirty="0">
                <a:highlight>
                  <a:srgbClr val="FFFF00"/>
                </a:highlight>
              </a:rPr>
              <a:t>Email and Office Productivity</a:t>
            </a:r>
            <a:r>
              <a:rPr lang="en-US" sz="3200" dirty="0"/>
              <a:t>: Applications for email, word processing, spreadsheets, presentations, etc.</a:t>
            </a:r>
          </a:p>
          <a:p>
            <a:r>
              <a:rPr lang="en-US" sz="3200" dirty="0">
                <a:highlight>
                  <a:srgbClr val="FFFF00"/>
                </a:highlight>
              </a:rPr>
              <a:t>Billing</a:t>
            </a:r>
            <a:r>
              <a:rPr lang="en-US" sz="3200" dirty="0"/>
              <a:t>: Application services to manage customer billing based on usage and subscriptions to products and services.</a:t>
            </a:r>
          </a:p>
          <a:p>
            <a:r>
              <a:rPr lang="en-US" sz="3200" dirty="0">
                <a:highlight>
                  <a:srgbClr val="FFFF00"/>
                </a:highlight>
              </a:rPr>
              <a:t>Customer Relationship Management </a:t>
            </a:r>
            <a:r>
              <a:rPr lang="en-US" sz="3200" dirty="0"/>
              <a:t>(CRM): CRM applications that range from call center applications to sales force automation.</a:t>
            </a:r>
          </a:p>
          <a:p>
            <a:r>
              <a:rPr lang="en-US" sz="3200" dirty="0">
                <a:highlight>
                  <a:srgbClr val="FFFF00"/>
                </a:highlight>
              </a:rPr>
              <a:t>Collaboration</a:t>
            </a:r>
            <a:r>
              <a:rPr lang="en-US" sz="3200" dirty="0"/>
              <a:t>: Tools that allow users to collaborate in workgroups, within enterprises, and across enterprises</a:t>
            </a:r>
          </a:p>
        </p:txBody>
      </p:sp>
    </p:spTree>
    <p:extLst>
      <p:ext uri="{BB962C8B-B14F-4D97-AF65-F5344CB8AC3E}">
        <p14:creationId xmlns:p14="http://schemas.microsoft.com/office/powerpoint/2010/main" val="944842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9B113A-5CAF-D873-291C-F185F7B38A75}"/>
              </a:ext>
            </a:extLst>
          </p:cNvPr>
          <p:cNvSpPr>
            <a:spLocks noGrp="1"/>
          </p:cNvSpPr>
          <p:nvPr>
            <p:ph type="title"/>
          </p:nvPr>
        </p:nvSpPr>
        <p:spPr/>
        <p:txBody>
          <a:bodyPr/>
          <a:lstStyle/>
          <a:p>
            <a:r>
              <a:rPr lang="en-AU" dirty="0"/>
              <a:t>SaaS services</a:t>
            </a:r>
            <a:endParaRPr lang="x-none" dirty="0"/>
          </a:p>
        </p:txBody>
      </p:sp>
      <p:sp>
        <p:nvSpPr>
          <p:cNvPr id="3" name="内容占位符 2">
            <a:extLst>
              <a:ext uri="{FF2B5EF4-FFF2-40B4-BE49-F238E27FC236}">
                <a16:creationId xmlns:a16="http://schemas.microsoft.com/office/drawing/2014/main" xmlns="" id="{A5D07393-9ACC-C4FA-1FD0-54FD0E5974C2}"/>
              </a:ext>
            </a:extLst>
          </p:cNvPr>
          <p:cNvSpPr>
            <a:spLocks noGrp="1"/>
          </p:cNvSpPr>
          <p:nvPr>
            <p:ph idx="1"/>
          </p:nvPr>
        </p:nvSpPr>
        <p:spPr/>
        <p:txBody>
          <a:bodyPr>
            <a:normAutofit fontScale="92500" lnSpcReduction="10000"/>
          </a:bodyPr>
          <a:lstStyle/>
          <a:p>
            <a:r>
              <a:rPr lang="en-US" sz="3200" dirty="0">
                <a:highlight>
                  <a:srgbClr val="FFFF00"/>
                </a:highlight>
              </a:rPr>
              <a:t>Content Management</a:t>
            </a:r>
            <a:r>
              <a:rPr lang="en-US" sz="3200" dirty="0"/>
              <a:t>: Services for managing the production of and access to content for web-based applications.</a:t>
            </a:r>
          </a:p>
          <a:p>
            <a:r>
              <a:rPr lang="en-US" sz="3200" dirty="0">
                <a:highlight>
                  <a:srgbClr val="FFFF00"/>
                </a:highlight>
              </a:rPr>
              <a:t>Document Management</a:t>
            </a:r>
            <a:r>
              <a:rPr lang="en-US" sz="3200" dirty="0"/>
              <a:t>: Applications for managing documents, enforcing document production workflows, and providing workspaces for groups or enterprises to find and access documents.</a:t>
            </a:r>
          </a:p>
          <a:p>
            <a:r>
              <a:rPr lang="en-US" sz="3200" dirty="0">
                <a:highlight>
                  <a:srgbClr val="FFFF00"/>
                </a:highlight>
              </a:rPr>
              <a:t>Financials</a:t>
            </a:r>
            <a:r>
              <a:rPr lang="en-US" sz="3200" dirty="0"/>
              <a:t>: Applications for managing financial processes ranging from expense processing and invoicing to tax management.</a:t>
            </a:r>
          </a:p>
          <a:p>
            <a:r>
              <a:rPr lang="en-US" sz="3200" dirty="0">
                <a:highlight>
                  <a:srgbClr val="FFFF00"/>
                </a:highlight>
              </a:rPr>
              <a:t>Human Resources</a:t>
            </a:r>
            <a:r>
              <a:rPr lang="en-US" sz="3200" dirty="0"/>
              <a:t>: Software for managing human resources functions within companies.</a:t>
            </a:r>
          </a:p>
          <a:p>
            <a:endParaRPr lang="en-US" sz="3200" dirty="0"/>
          </a:p>
        </p:txBody>
      </p:sp>
    </p:spTree>
    <p:extLst>
      <p:ext uri="{BB962C8B-B14F-4D97-AF65-F5344CB8AC3E}">
        <p14:creationId xmlns:p14="http://schemas.microsoft.com/office/powerpoint/2010/main" val="2014170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9B113A-5CAF-D873-291C-F185F7B38A75}"/>
              </a:ext>
            </a:extLst>
          </p:cNvPr>
          <p:cNvSpPr>
            <a:spLocks noGrp="1"/>
          </p:cNvSpPr>
          <p:nvPr>
            <p:ph type="title"/>
          </p:nvPr>
        </p:nvSpPr>
        <p:spPr/>
        <p:txBody>
          <a:bodyPr/>
          <a:lstStyle/>
          <a:p>
            <a:r>
              <a:rPr lang="en-AU" dirty="0"/>
              <a:t>SaaS services</a:t>
            </a:r>
            <a:endParaRPr lang="x-none" dirty="0"/>
          </a:p>
        </p:txBody>
      </p:sp>
      <p:sp>
        <p:nvSpPr>
          <p:cNvPr id="3" name="内容占位符 2">
            <a:extLst>
              <a:ext uri="{FF2B5EF4-FFF2-40B4-BE49-F238E27FC236}">
                <a16:creationId xmlns:a16="http://schemas.microsoft.com/office/drawing/2014/main" xmlns="" id="{A5D07393-9ACC-C4FA-1FD0-54FD0E5974C2}"/>
              </a:ext>
            </a:extLst>
          </p:cNvPr>
          <p:cNvSpPr>
            <a:spLocks noGrp="1"/>
          </p:cNvSpPr>
          <p:nvPr>
            <p:ph idx="1"/>
          </p:nvPr>
        </p:nvSpPr>
        <p:spPr/>
        <p:txBody>
          <a:bodyPr>
            <a:normAutofit/>
          </a:bodyPr>
          <a:lstStyle/>
          <a:p>
            <a:r>
              <a:rPr lang="en-US" sz="3200" dirty="0">
                <a:highlight>
                  <a:srgbClr val="FFFF00"/>
                </a:highlight>
              </a:rPr>
              <a:t>Sales</a:t>
            </a:r>
            <a:r>
              <a:rPr lang="en-US" sz="3200" dirty="0"/>
              <a:t>: Applications that are specifically designed for sales functions such as pricing, commission tracking, etc.</a:t>
            </a:r>
          </a:p>
          <a:p>
            <a:r>
              <a:rPr lang="en-US" sz="3200" dirty="0">
                <a:highlight>
                  <a:srgbClr val="FFFF00"/>
                </a:highlight>
              </a:rPr>
              <a:t>Social Networks</a:t>
            </a:r>
            <a:r>
              <a:rPr lang="en-US" sz="3200" dirty="0"/>
              <a:t>: Social software that establishes and maintains a connection among users that are tied in one or more specific types of interdependency.</a:t>
            </a:r>
          </a:p>
          <a:p>
            <a:r>
              <a:rPr lang="en-US" sz="3200" dirty="0">
                <a:highlight>
                  <a:srgbClr val="FFFF00"/>
                </a:highlight>
              </a:rPr>
              <a:t>Enterprise Resource Planning </a:t>
            </a:r>
            <a:r>
              <a:rPr lang="en-US" sz="3200" dirty="0"/>
              <a:t>(ERP): Integrated computer-based system used to manage internal and external resources, including tangible assets, financial resources, materials, and human resources. </a:t>
            </a:r>
            <a:endParaRPr lang="x-none" sz="3200" dirty="0"/>
          </a:p>
        </p:txBody>
      </p:sp>
    </p:spTree>
    <p:extLst>
      <p:ext uri="{BB962C8B-B14F-4D97-AF65-F5344CB8AC3E}">
        <p14:creationId xmlns:p14="http://schemas.microsoft.com/office/powerpoint/2010/main" val="1091412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ADEB2B-F2AC-CC51-9BE5-FF14CD2CD7F7}"/>
              </a:ext>
            </a:extLst>
          </p:cNvPr>
          <p:cNvSpPr>
            <a:spLocks noGrp="1"/>
          </p:cNvSpPr>
          <p:nvPr>
            <p:ph type="title"/>
          </p:nvPr>
        </p:nvSpPr>
        <p:spPr/>
        <p:txBody>
          <a:bodyPr/>
          <a:lstStyle/>
          <a:p>
            <a:r>
              <a:rPr lang="en-AU" dirty="0"/>
              <a:t>PaaS Services</a:t>
            </a:r>
            <a:endParaRPr lang="x-none" dirty="0"/>
          </a:p>
        </p:txBody>
      </p:sp>
      <p:sp>
        <p:nvSpPr>
          <p:cNvPr id="3" name="内容占位符 2">
            <a:extLst>
              <a:ext uri="{FF2B5EF4-FFF2-40B4-BE49-F238E27FC236}">
                <a16:creationId xmlns:a16="http://schemas.microsoft.com/office/drawing/2014/main" xmlns="" id="{CFD0FCC7-4F17-F294-DA08-4FD1280365D8}"/>
              </a:ext>
            </a:extLst>
          </p:cNvPr>
          <p:cNvSpPr>
            <a:spLocks noGrp="1"/>
          </p:cNvSpPr>
          <p:nvPr>
            <p:ph idx="1"/>
          </p:nvPr>
        </p:nvSpPr>
        <p:spPr/>
        <p:txBody>
          <a:bodyPr>
            <a:normAutofit fontScale="92500" lnSpcReduction="10000"/>
          </a:bodyPr>
          <a:lstStyle/>
          <a:p>
            <a:r>
              <a:rPr lang="en-US" dirty="0">
                <a:highlight>
                  <a:srgbClr val="FFFF00"/>
                </a:highlight>
              </a:rPr>
              <a:t>Business Intelligence</a:t>
            </a:r>
            <a:r>
              <a:rPr lang="en-US" dirty="0"/>
              <a:t>: Platforms for the creation of applications such as dashboards, reporting systems, and data analysis.</a:t>
            </a:r>
          </a:p>
          <a:p>
            <a:r>
              <a:rPr lang="en-US" dirty="0">
                <a:highlight>
                  <a:srgbClr val="FFFF00"/>
                </a:highlight>
              </a:rPr>
              <a:t>Database</a:t>
            </a:r>
            <a:r>
              <a:rPr lang="en-US" dirty="0"/>
              <a:t>: Services offering scalable relational database solutions or scalable non-SQL datastores.</a:t>
            </a:r>
          </a:p>
          <a:p>
            <a:r>
              <a:rPr lang="en-US" dirty="0">
                <a:highlight>
                  <a:srgbClr val="FFFF00"/>
                </a:highlight>
              </a:rPr>
              <a:t>Development and Testing</a:t>
            </a:r>
            <a:r>
              <a:rPr lang="en-US" dirty="0"/>
              <a:t>: Platforms for the development and testing cycles of application development, which expand and contract as needed.</a:t>
            </a:r>
          </a:p>
          <a:p>
            <a:r>
              <a:rPr lang="en-US" dirty="0">
                <a:highlight>
                  <a:srgbClr val="FFFF00"/>
                </a:highlight>
              </a:rPr>
              <a:t>Integration</a:t>
            </a:r>
            <a:r>
              <a:rPr lang="en-US" dirty="0"/>
              <a:t>: Development platforms for building integration applications in the cloud and within the enterprise.</a:t>
            </a:r>
          </a:p>
          <a:p>
            <a:r>
              <a:rPr lang="en-US" dirty="0">
                <a:highlight>
                  <a:srgbClr val="FFFF00"/>
                </a:highlight>
              </a:rPr>
              <a:t>Application Deployment</a:t>
            </a:r>
            <a:r>
              <a:rPr lang="en-US" dirty="0"/>
              <a:t>: Platforms suited for general purpose application development. These services provide databases, web application runtime environments, etc.</a:t>
            </a:r>
          </a:p>
          <a:p>
            <a:endParaRPr lang="x-none" dirty="0"/>
          </a:p>
        </p:txBody>
      </p:sp>
    </p:spTree>
    <p:extLst>
      <p:ext uri="{BB962C8B-B14F-4D97-AF65-F5344CB8AC3E}">
        <p14:creationId xmlns:p14="http://schemas.microsoft.com/office/powerpoint/2010/main" val="77834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Standardization and Reference </a:t>
            </a:r>
            <a:r>
              <a:rPr lang="en-GB" dirty="0"/>
              <a:t/>
            </a:r>
            <a:br>
              <a:rPr lang="en-GB" dirty="0"/>
            </a:br>
            <a:r>
              <a:rPr lang="en-GB" dirty="0">
                <a:latin typeface="Calibri" panose="020F0502020204030204" pitchFamily="34" charset="0"/>
                <a:ea typeface="DengXian" panose="02010600030101010101" pitchFamily="2" charset="-122"/>
                <a:cs typeface="Times New Roman" panose="02020603050405020304" pitchFamily="18" charset="0"/>
              </a:rPr>
              <a:t>Architecture</a:t>
            </a:r>
            <a:endParaRPr lang="en-GB" dirty="0"/>
          </a:p>
        </p:txBody>
      </p:sp>
      <p:sp>
        <p:nvSpPr>
          <p:cNvPr id="5" name="内容占位符 4"/>
          <p:cNvSpPr>
            <a:spLocks noGrp="1"/>
          </p:cNvSpPr>
          <p:nvPr>
            <p:ph idx="1"/>
          </p:nvPr>
        </p:nvSpPr>
        <p:spPr/>
        <p:txBody>
          <a:bodyPr>
            <a:normAutofit/>
          </a:bodyPr>
          <a:lstStyle/>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Standardization of cloud computing</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Cloud Computing Reference Architecture</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t>
            </a:r>
            <a:r>
              <a:rPr lang="en-GB" sz="3600" dirty="0" smtClean="0">
                <a:latin typeface="Calibri" panose="020F0502020204030204" pitchFamily="34" charset="0"/>
                <a:ea typeface="DengXian" panose="02010600030101010101" pitchFamily="2" charset="-122"/>
                <a:cs typeface="Times New Roman" panose="02020603050405020304" pitchFamily="18" charset="0"/>
              </a:rPr>
              <a:t>standards and laws in </a:t>
            </a:r>
            <a:r>
              <a:rPr lang="en-GB" sz="3600" dirty="0">
                <a:latin typeface="Calibri" panose="020F0502020204030204" pitchFamily="34" charset="0"/>
                <a:ea typeface="DengXian" panose="02010600030101010101" pitchFamily="2" charset="-122"/>
                <a:cs typeface="Times New Roman" panose="02020603050405020304" pitchFamily="18" charset="0"/>
              </a:rPr>
              <a:t>China</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adoption issues</a:t>
            </a:r>
          </a:p>
          <a:p>
            <a:pPr marL="971550" lvl="1" indent="-514350">
              <a:lnSpc>
                <a:spcPct val="107000"/>
              </a:lnSpc>
              <a:spcBef>
                <a:spcPts val="0"/>
              </a:spcBef>
              <a:spcAft>
                <a:spcPts val="800"/>
              </a:spcAft>
              <a:buFont typeface="+mj-lt"/>
              <a:buAutoNum type="arabicPeriod"/>
            </a:pPr>
            <a:endParaRPr lang="en-GB" sz="3600" dirty="0">
              <a:latin typeface="Calibri" panose="020F0502020204030204" pitchFamily="34" charset="0"/>
              <a:ea typeface="DengXian" panose="02010600030101010101" pitchFamily="2" charset="-122"/>
              <a:cs typeface="Times New Roman" panose="02020603050405020304" pitchFamily="18" charset="0"/>
            </a:endParaRPr>
          </a:p>
          <a:p>
            <a:pPr marL="514350" indent="-514350">
              <a:lnSpc>
                <a:spcPct val="107000"/>
              </a:lnSpc>
              <a:spcBef>
                <a:spcPts val="0"/>
              </a:spcBef>
              <a:spcAft>
                <a:spcPts val="800"/>
              </a:spcAft>
              <a:buFont typeface="+mj-lt"/>
              <a:buAutoNum type="arabicPeriod"/>
            </a:pPr>
            <a:endParaRPr lang="en-US" sz="4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9615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0DF574-EA38-7636-E420-5099BEFEC0CD}"/>
              </a:ext>
            </a:extLst>
          </p:cNvPr>
          <p:cNvSpPr>
            <a:spLocks noGrp="1"/>
          </p:cNvSpPr>
          <p:nvPr>
            <p:ph type="title"/>
          </p:nvPr>
        </p:nvSpPr>
        <p:spPr/>
        <p:txBody>
          <a:bodyPr/>
          <a:lstStyle/>
          <a:p>
            <a:r>
              <a:rPr lang="en-AU" dirty="0"/>
              <a:t>IaaS Services</a:t>
            </a:r>
            <a:endParaRPr lang="x-none" dirty="0"/>
          </a:p>
        </p:txBody>
      </p:sp>
      <p:sp>
        <p:nvSpPr>
          <p:cNvPr id="3" name="内容占位符 2">
            <a:extLst>
              <a:ext uri="{FF2B5EF4-FFF2-40B4-BE49-F238E27FC236}">
                <a16:creationId xmlns:a16="http://schemas.microsoft.com/office/drawing/2014/main" xmlns="" id="{7B94E59D-70C6-2F42-5E6F-EFDF28DE04D5}"/>
              </a:ext>
            </a:extLst>
          </p:cNvPr>
          <p:cNvSpPr>
            <a:spLocks noGrp="1"/>
          </p:cNvSpPr>
          <p:nvPr>
            <p:ph idx="1"/>
          </p:nvPr>
        </p:nvSpPr>
        <p:spPr/>
        <p:txBody>
          <a:bodyPr>
            <a:normAutofit fontScale="92500" lnSpcReduction="10000"/>
          </a:bodyPr>
          <a:lstStyle/>
          <a:p>
            <a:r>
              <a:rPr lang="en-US" dirty="0">
                <a:highlight>
                  <a:srgbClr val="FFFF00"/>
                </a:highlight>
              </a:rPr>
              <a:t>Backup and Recovery</a:t>
            </a:r>
            <a:r>
              <a:rPr lang="en-US" dirty="0"/>
              <a:t>: Services for backup and recovery of file systems and raw data stores on servers and desktop systems.</a:t>
            </a:r>
          </a:p>
          <a:p>
            <a:r>
              <a:rPr lang="en-US" dirty="0">
                <a:highlight>
                  <a:srgbClr val="FFFF00"/>
                </a:highlight>
              </a:rPr>
              <a:t>Compute</a:t>
            </a:r>
            <a:r>
              <a:rPr lang="en-US" dirty="0"/>
              <a:t>: Server resources for running cloud-based systems that can be dynamically provisioned and configured as needed</a:t>
            </a:r>
          </a:p>
          <a:p>
            <a:r>
              <a:rPr lang="en-US" dirty="0">
                <a:highlight>
                  <a:srgbClr val="FFFF00"/>
                </a:highlight>
              </a:rPr>
              <a:t>Content Delivery Networks (CDNs): </a:t>
            </a:r>
            <a:r>
              <a:rPr lang="en-US" dirty="0"/>
              <a:t>CDNs store content and files to improve the performance and cost of delivering content for web-based systems.</a:t>
            </a:r>
          </a:p>
          <a:p>
            <a:r>
              <a:rPr lang="en-US" dirty="0">
                <a:highlight>
                  <a:srgbClr val="FFFF00"/>
                </a:highlight>
              </a:rPr>
              <a:t>Services Management</a:t>
            </a:r>
            <a:r>
              <a:rPr lang="en-US" dirty="0"/>
              <a:t>: Services that manage cloud infrastructure platforms. These tools often provide features that cloud providers do not provide or specialize in managing certain application technologies.</a:t>
            </a:r>
          </a:p>
          <a:p>
            <a:r>
              <a:rPr lang="en-US" dirty="0">
                <a:highlight>
                  <a:srgbClr val="FFFF00"/>
                </a:highlight>
              </a:rPr>
              <a:t>Storage</a:t>
            </a:r>
            <a:r>
              <a:rPr lang="en-US" dirty="0"/>
              <a:t>: Massively scalable storage capacity that can be used for applications, backups, archival, and file storage</a:t>
            </a:r>
            <a:endParaRPr lang="x-none" dirty="0"/>
          </a:p>
        </p:txBody>
      </p:sp>
    </p:spTree>
    <p:extLst>
      <p:ext uri="{BB962C8B-B14F-4D97-AF65-F5344CB8AC3E}">
        <p14:creationId xmlns:p14="http://schemas.microsoft.com/office/powerpoint/2010/main" val="3799276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6D83478-6D73-711D-A1FC-21A4E5ABEA3D}"/>
              </a:ext>
            </a:extLst>
          </p:cNvPr>
          <p:cNvSpPr>
            <a:spLocks noGrp="1"/>
          </p:cNvSpPr>
          <p:nvPr>
            <p:ph type="title"/>
          </p:nvPr>
        </p:nvSpPr>
        <p:spPr/>
        <p:txBody>
          <a:bodyPr/>
          <a:lstStyle/>
          <a:p>
            <a:r>
              <a:rPr lang="en-AU" dirty="0"/>
              <a:t>Service deployment models</a:t>
            </a:r>
            <a:endParaRPr lang="x-none" dirty="0"/>
          </a:p>
        </p:txBody>
      </p:sp>
      <p:sp>
        <p:nvSpPr>
          <p:cNvPr id="3" name="内容占位符 2">
            <a:extLst>
              <a:ext uri="{FF2B5EF4-FFF2-40B4-BE49-F238E27FC236}">
                <a16:creationId xmlns:a16="http://schemas.microsoft.com/office/drawing/2014/main" xmlns="" id="{6D054718-F183-5F7E-4044-1878A474E7F3}"/>
              </a:ext>
            </a:extLst>
          </p:cNvPr>
          <p:cNvSpPr>
            <a:spLocks noGrp="1"/>
          </p:cNvSpPr>
          <p:nvPr>
            <p:ph idx="1"/>
          </p:nvPr>
        </p:nvSpPr>
        <p:spPr/>
        <p:txBody>
          <a:bodyPr>
            <a:normAutofit/>
          </a:bodyPr>
          <a:lstStyle/>
          <a:p>
            <a:r>
              <a:rPr lang="en-US" sz="3600" dirty="0"/>
              <a:t>A cloud infrastructure may be operated in one of the following deployment models</a:t>
            </a:r>
          </a:p>
          <a:p>
            <a:pPr lvl="1"/>
            <a:r>
              <a:rPr lang="en-US" sz="3200" dirty="0"/>
              <a:t>public cloud</a:t>
            </a:r>
          </a:p>
          <a:p>
            <a:pPr lvl="1"/>
            <a:r>
              <a:rPr lang="en-US" sz="3200" dirty="0"/>
              <a:t>private cloud</a:t>
            </a:r>
          </a:p>
          <a:p>
            <a:pPr lvl="1"/>
            <a:r>
              <a:rPr lang="en-US" sz="3200" dirty="0"/>
              <a:t>community cloud</a:t>
            </a:r>
          </a:p>
          <a:p>
            <a:pPr lvl="1"/>
            <a:r>
              <a:rPr lang="en-US" sz="3200" dirty="0"/>
              <a:t>hybrid cloud</a:t>
            </a:r>
          </a:p>
          <a:p>
            <a:r>
              <a:rPr lang="en-US" sz="3600" dirty="0"/>
              <a:t>The differences are based on how exclusive the computing resources are made to a Cloud Consumer</a:t>
            </a:r>
          </a:p>
          <a:p>
            <a:endParaRPr lang="x-none" sz="3600" dirty="0"/>
          </a:p>
        </p:txBody>
      </p:sp>
    </p:spTree>
    <p:extLst>
      <p:ext uri="{BB962C8B-B14F-4D97-AF65-F5344CB8AC3E}">
        <p14:creationId xmlns:p14="http://schemas.microsoft.com/office/powerpoint/2010/main" val="272243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D195A4A-4CE0-8529-E349-18A0A698F3FE}"/>
              </a:ext>
            </a:extLst>
          </p:cNvPr>
          <p:cNvSpPr>
            <a:spLocks noGrp="1"/>
          </p:cNvSpPr>
          <p:nvPr>
            <p:ph type="title"/>
          </p:nvPr>
        </p:nvSpPr>
        <p:spPr/>
        <p:txBody>
          <a:bodyPr/>
          <a:lstStyle/>
          <a:p>
            <a:r>
              <a:rPr lang="en-US" dirty="0"/>
              <a:t>Public cloud </a:t>
            </a:r>
            <a:endParaRPr lang="x-none" dirty="0"/>
          </a:p>
        </p:txBody>
      </p:sp>
      <p:sp>
        <p:nvSpPr>
          <p:cNvPr id="3" name="内容占位符 2">
            <a:extLst>
              <a:ext uri="{FF2B5EF4-FFF2-40B4-BE49-F238E27FC236}">
                <a16:creationId xmlns:a16="http://schemas.microsoft.com/office/drawing/2014/main" xmlns="" id="{0258E6FE-A3F7-D522-5690-DC27714C0DEE}"/>
              </a:ext>
            </a:extLst>
          </p:cNvPr>
          <p:cNvSpPr>
            <a:spLocks noGrp="1"/>
          </p:cNvSpPr>
          <p:nvPr>
            <p:ph idx="1"/>
          </p:nvPr>
        </p:nvSpPr>
        <p:spPr/>
        <p:txBody>
          <a:bodyPr>
            <a:normAutofit/>
          </a:bodyPr>
          <a:lstStyle/>
          <a:p>
            <a:r>
              <a:rPr lang="en-US" sz="4000" dirty="0"/>
              <a:t>A cloud in which the cloud infrastructure and computing resources are made available to the </a:t>
            </a:r>
            <a:r>
              <a:rPr lang="en-US" sz="4000" dirty="0">
                <a:solidFill>
                  <a:srgbClr val="FF0000"/>
                </a:solidFill>
              </a:rPr>
              <a:t>general public </a:t>
            </a:r>
            <a:r>
              <a:rPr lang="en-US" sz="4000" dirty="0"/>
              <a:t>over a public network</a:t>
            </a:r>
          </a:p>
          <a:p>
            <a:r>
              <a:rPr lang="en-US" sz="4000" dirty="0"/>
              <a:t>Owned by an organization selling cloud services,  and serves a diverse pool of clients</a:t>
            </a:r>
            <a:endParaRPr lang="x-none" sz="4000" dirty="0"/>
          </a:p>
        </p:txBody>
      </p:sp>
    </p:spTree>
    <p:extLst>
      <p:ext uri="{BB962C8B-B14F-4D97-AF65-F5344CB8AC3E}">
        <p14:creationId xmlns:p14="http://schemas.microsoft.com/office/powerpoint/2010/main" val="2767716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304F04-44CA-9D46-F950-66ADC483F7A1}"/>
              </a:ext>
            </a:extLst>
          </p:cNvPr>
          <p:cNvSpPr>
            <a:spLocks noGrp="1"/>
          </p:cNvSpPr>
          <p:nvPr>
            <p:ph type="title"/>
          </p:nvPr>
        </p:nvSpPr>
        <p:spPr/>
        <p:txBody>
          <a:bodyPr/>
          <a:lstStyle/>
          <a:p>
            <a:r>
              <a:rPr lang="en-AU" dirty="0"/>
              <a:t>Public cloud</a:t>
            </a:r>
            <a:endParaRPr lang="x-none" dirty="0"/>
          </a:p>
        </p:txBody>
      </p:sp>
      <p:sp>
        <p:nvSpPr>
          <p:cNvPr id="3" name="内容占位符 2">
            <a:extLst>
              <a:ext uri="{FF2B5EF4-FFF2-40B4-BE49-F238E27FC236}">
                <a16:creationId xmlns:a16="http://schemas.microsoft.com/office/drawing/2014/main" xmlns="" id="{EF4DAE3A-2618-96E3-F5EB-B3334AAA4CDC}"/>
              </a:ext>
            </a:extLst>
          </p:cNvPr>
          <p:cNvSpPr>
            <a:spLocks noGrp="1"/>
          </p:cNvSpPr>
          <p:nvPr>
            <p:ph idx="1"/>
          </p:nvPr>
        </p:nvSpPr>
        <p:spPr/>
        <p:txBody>
          <a:bodyPr/>
          <a:lstStyle/>
          <a:p>
            <a:endParaRPr lang="x-none"/>
          </a:p>
        </p:txBody>
      </p:sp>
      <p:pic>
        <p:nvPicPr>
          <p:cNvPr id="7" name="图片 6">
            <a:extLst>
              <a:ext uri="{FF2B5EF4-FFF2-40B4-BE49-F238E27FC236}">
                <a16:creationId xmlns:a16="http://schemas.microsoft.com/office/drawing/2014/main" xmlns="" id="{C4C15CE2-47A1-E2C4-FBF4-E80A0651D24E}"/>
              </a:ext>
            </a:extLst>
          </p:cNvPr>
          <p:cNvPicPr>
            <a:picLocks noChangeAspect="1"/>
          </p:cNvPicPr>
          <p:nvPr/>
        </p:nvPicPr>
        <p:blipFill>
          <a:blip r:embed="rId2"/>
          <a:stretch>
            <a:fillRect/>
          </a:stretch>
        </p:blipFill>
        <p:spPr>
          <a:xfrm>
            <a:off x="400050" y="2406775"/>
            <a:ext cx="11391900" cy="4181475"/>
          </a:xfrm>
          <a:prstGeom prst="rect">
            <a:avLst/>
          </a:prstGeom>
        </p:spPr>
      </p:pic>
    </p:spTree>
    <p:extLst>
      <p:ext uri="{BB962C8B-B14F-4D97-AF65-F5344CB8AC3E}">
        <p14:creationId xmlns:p14="http://schemas.microsoft.com/office/powerpoint/2010/main" val="803147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83563D-FA04-A24E-4809-AD08F0FE4FB2}"/>
              </a:ext>
            </a:extLst>
          </p:cNvPr>
          <p:cNvSpPr>
            <a:spLocks noGrp="1"/>
          </p:cNvSpPr>
          <p:nvPr>
            <p:ph type="title"/>
          </p:nvPr>
        </p:nvSpPr>
        <p:spPr/>
        <p:txBody>
          <a:bodyPr/>
          <a:lstStyle/>
          <a:p>
            <a:r>
              <a:rPr lang="en-US" dirty="0"/>
              <a:t>Private cloud</a:t>
            </a:r>
            <a:endParaRPr lang="x-none" dirty="0"/>
          </a:p>
        </p:txBody>
      </p:sp>
      <p:sp>
        <p:nvSpPr>
          <p:cNvPr id="3" name="内容占位符 2">
            <a:extLst>
              <a:ext uri="{FF2B5EF4-FFF2-40B4-BE49-F238E27FC236}">
                <a16:creationId xmlns:a16="http://schemas.microsoft.com/office/drawing/2014/main" xmlns="" id="{ECDC97FD-3437-4F76-6EFA-94A8326063A9}"/>
              </a:ext>
            </a:extLst>
          </p:cNvPr>
          <p:cNvSpPr>
            <a:spLocks noGrp="1"/>
          </p:cNvSpPr>
          <p:nvPr>
            <p:ph idx="1"/>
          </p:nvPr>
        </p:nvSpPr>
        <p:spPr/>
        <p:txBody>
          <a:bodyPr>
            <a:normAutofit lnSpcReduction="10000"/>
          </a:bodyPr>
          <a:lstStyle/>
          <a:p>
            <a:r>
              <a:rPr lang="en-US" sz="3600" dirty="0"/>
              <a:t>A cloud that gives </a:t>
            </a:r>
            <a:r>
              <a:rPr lang="en-US" sz="3600" dirty="0">
                <a:solidFill>
                  <a:srgbClr val="FF0000"/>
                </a:solidFill>
              </a:rPr>
              <a:t>a single Cloud Consumer’s organization</a:t>
            </a:r>
            <a:r>
              <a:rPr lang="en-US" sz="3600" dirty="0"/>
              <a:t> the exclusive access to and usage of the infrastructure and computational resources</a:t>
            </a:r>
          </a:p>
          <a:p>
            <a:r>
              <a:rPr lang="en-US" sz="3600" dirty="0"/>
              <a:t>It may be managed either by the Cloud Consumer organization or by a third party</a:t>
            </a:r>
          </a:p>
          <a:p>
            <a:pPr lvl="1"/>
            <a:r>
              <a:rPr lang="en-US" sz="3200" dirty="0"/>
              <a:t>on-site private clouds - hosted on the organization’s premises </a:t>
            </a:r>
          </a:p>
          <a:p>
            <a:pPr lvl="1"/>
            <a:r>
              <a:rPr lang="en-US" sz="3200" dirty="0"/>
              <a:t>outsourced private clouds - outsourced to a hosting company</a:t>
            </a:r>
            <a:endParaRPr lang="x-none" sz="3200" dirty="0"/>
          </a:p>
        </p:txBody>
      </p:sp>
    </p:spTree>
    <p:extLst>
      <p:ext uri="{BB962C8B-B14F-4D97-AF65-F5344CB8AC3E}">
        <p14:creationId xmlns:p14="http://schemas.microsoft.com/office/powerpoint/2010/main" val="3310895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8846BE1-DA12-D3B6-A763-3FDD25479FAC}"/>
              </a:ext>
            </a:extLst>
          </p:cNvPr>
          <p:cNvSpPr>
            <a:spLocks noGrp="1"/>
          </p:cNvSpPr>
          <p:nvPr>
            <p:ph type="title"/>
          </p:nvPr>
        </p:nvSpPr>
        <p:spPr/>
        <p:txBody>
          <a:bodyPr/>
          <a:lstStyle/>
          <a:p>
            <a:r>
              <a:rPr lang="en-AU" dirty="0"/>
              <a:t>On-site private cloud</a:t>
            </a:r>
            <a:endParaRPr lang="x-none" dirty="0"/>
          </a:p>
        </p:txBody>
      </p:sp>
      <p:sp>
        <p:nvSpPr>
          <p:cNvPr id="3" name="内容占位符 2">
            <a:extLst>
              <a:ext uri="{FF2B5EF4-FFF2-40B4-BE49-F238E27FC236}">
                <a16:creationId xmlns:a16="http://schemas.microsoft.com/office/drawing/2014/main" xmlns="" id="{FBA9DA70-86D6-32AB-D018-670B826181D9}"/>
              </a:ext>
            </a:extLst>
          </p:cNvPr>
          <p:cNvSpPr>
            <a:spLocks noGrp="1"/>
          </p:cNvSpPr>
          <p:nvPr>
            <p:ph idx="1"/>
          </p:nvPr>
        </p:nvSpPr>
        <p:spPr>
          <a:xfrm>
            <a:off x="838200" y="1825625"/>
            <a:ext cx="5352489" cy="4351338"/>
          </a:xfrm>
        </p:spPr>
        <p:txBody>
          <a:bodyPr>
            <a:normAutofit/>
          </a:bodyPr>
          <a:lstStyle/>
          <a:p>
            <a:r>
              <a:rPr lang="en-US" sz="4800" dirty="0"/>
              <a:t>Hosted on the organization’s premises </a:t>
            </a:r>
          </a:p>
          <a:p>
            <a:endParaRPr lang="x-none" sz="4800" dirty="0"/>
          </a:p>
        </p:txBody>
      </p:sp>
      <p:pic>
        <p:nvPicPr>
          <p:cNvPr id="5" name="图片 4">
            <a:extLst>
              <a:ext uri="{FF2B5EF4-FFF2-40B4-BE49-F238E27FC236}">
                <a16:creationId xmlns:a16="http://schemas.microsoft.com/office/drawing/2014/main" xmlns="" id="{1714FD27-9E2E-FFC5-0BD5-C9D54FF5F6E5}"/>
              </a:ext>
            </a:extLst>
          </p:cNvPr>
          <p:cNvPicPr>
            <a:picLocks noChangeAspect="1"/>
          </p:cNvPicPr>
          <p:nvPr/>
        </p:nvPicPr>
        <p:blipFill>
          <a:blip r:embed="rId2"/>
          <a:stretch>
            <a:fillRect/>
          </a:stretch>
        </p:blipFill>
        <p:spPr>
          <a:xfrm>
            <a:off x="6380251" y="1615164"/>
            <a:ext cx="5352489" cy="4772259"/>
          </a:xfrm>
          <a:prstGeom prst="rect">
            <a:avLst/>
          </a:prstGeom>
        </p:spPr>
      </p:pic>
    </p:spTree>
    <p:extLst>
      <p:ext uri="{BB962C8B-B14F-4D97-AF65-F5344CB8AC3E}">
        <p14:creationId xmlns:p14="http://schemas.microsoft.com/office/powerpoint/2010/main" val="2709985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8846BE1-DA12-D3B6-A763-3FDD25479FAC}"/>
              </a:ext>
            </a:extLst>
          </p:cNvPr>
          <p:cNvSpPr>
            <a:spLocks noGrp="1"/>
          </p:cNvSpPr>
          <p:nvPr>
            <p:ph type="title"/>
          </p:nvPr>
        </p:nvSpPr>
        <p:spPr/>
        <p:txBody>
          <a:bodyPr/>
          <a:lstStyle/>
          <a:p>
            <a:r>
              <a:rPr lang="en-AU" dirty="0"/>
              <a:t>Outsourced private cloud</a:t>
            </a:r>
            <a:endParaRPr lang="x-none" dirty="0"/>
          </a:p>
        </p:txBody>
      </p:sp>
      <p:sp>
        <p:nvSpPr>
          <p:cNvPr id="3" name="内容占位符 2">
            <a:extLst>
              <a:ext uri="{FF2B5EF4-FFF2-40B4-BE49-F238E27FC236}">
                <a16:creationId xmlns:a16="http://schemas.microsoft.com/office/drawing/2014/main" xmlns="" id="{FBA9DA70-86D6-32AB-D018-670B826181D9}"/>
              </a:ext>
            </a:extLst>
          </p:cNvPr>
          <p:cNvSpPr>
            <a:spLocks noGrp="1"/>
          </p:cNvSpPr>
          <p:nvPr>
            <p:ph idx="1"/>
          </p:nvPr>
        </p:nvSpPr>
        <p:spPr>
          <a:xfrm>
            <a:off x="838200" y="1825625"/>
            <a:ext cx="4144766" cy="4351338"/>
          </a:xfrm>
        </p:spPr>
        <p:txBody>
          <a:bodyPr>
            <a:normAutofit/>
          </a:bodyPr>
          <a:lstStyle/>
          <a:p>
            <a:r>
              <a:rPr lang="en-US" sz="4000" dirty="0"/>
              <a:t>Outsourced to a hosting company</a:t>
            </a:r>
            <a:endParaRPr lang="x-none" sz="4000" dirty="0"/>
          </a:p>
        </p:txBody>
      </p:sp>
      <p:pic>
        <p:nvPicPr>
          <p:cNvPr id="6" name="图片 5">
            <a:extLst>
              <a:ext uri="{FF2B5EF4-FFF2-40B4-BE49-F238E27FC236}">
                <a16:creationId xmlns:a16="http://schemas.microsoft.com/office/drawing/2014/main" xmlns="" id="{28E7CAE7-73B4-D346-E118-72FA808A281A}"/>
              </a:ext>
            </a:extLst>
          </p:cNvPr>
          <p:cNvPicPr>
            <a:picLocks noChangeAspect="1"/>
          </p:cNvPicPr>
          <p:nvPr/>
        </p:nvPicPr>
        <p:blipFill>
          <a:blip r:embed="rId2"/>
          <a:stretch>
            <a:fillRect/>
          </a:stretch>
        </p:blipFill>
        <p:spPr>
          <a:xfrm>
            <a:off x="5619963" y="1690692"/>
            <a:ext cx="6243477" cy="4754537"/>
          </a:xfrm>
          <a:prstGeom prst="rect">
            <a:avLst/>
          </a:prstGeom>
        </p:spPr>
      </p:pic>
    </p:spTree>
    <p:extLst>
      <p:ext uri="{BB962C8B-B14F-4D97-AF65-F5344CB8AC3E}">
        <p14:creationId xmlns:p14="http://schemas.microsoft.com/office/powerpoint/2010/main" val="2141404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559DA5-7738-71CB-69DB-4BBA2637C088}"/>
              </a:ext>
            </a:extLst>
          </p:cNvPr>
          <p:cNvSpPr>
            <a:spLocks noGrp="1"/>
          </p:cNvSpPr>
          <p:nvPr>
            <p:ph type="title"/>
          </p:nvPr>
        </p:nvSpPr>
        <p:spPr/>
        <p:txBody>
          <a:bodyPr/>
          <a:lstStyle/>
          <a:p>
            <a:r>
              <a:rPr lang="en-AU" dirty="0"/>
              <a:t>Community cloud</a:t>
            </a:r>
            <a:endParaRPr lang="x-none" dirty="0"/>
          </a:p>
        </p:txBody>
      </p:sp>
      <p:sp>
        <p:nvSpPr>
          <p:cNvPr id="3" name="内容占位符 2">
            <a:extLst>
              <a:ext uri="{FF2B5EF4-FFF2-40B4-BE49-F238E27FC236}">
                <a16:creationId xmlns:a16="http://schemas.microsoft.com/office/drawing/2014/main" xmlns="" id="{68DC52EE-7D4A-2CF2-215A-8F10AC5E8496}"/>
              </a:ext>
            </a:extLst>
          </p:cNvPr>
          <p:cNvSpPr>
            <a:spLocks noGrp="1"/>
          </p:cNvSpPr>
          <p:nvPr>
            <p:ph idx="1"/>
          </p:nvPr>
        </p:nvSpPr>
        <p:spPr/>
        <p:txBody>
          <a:bodyPr>
            <a:normAutofit fontScale="92500"/>
          </a:bodyPr>
          <a:lstStyle/>
          <a:p>
            <a:r>
              <a:rPr lang="en-US" sz="3600" dirty="0"/>
              <a:t>A community cloud serves </a:t>
            </a:r>
            <a:r>
              <a:rPr lang="en-US" sz="3600" dirty="0">
                <a:solidFill>
                  <a:srgbClr val="FF0000"/>
                </a:solidFill>
              </a:rPr>
              <a:t>a group of Cloud Consumers which have shared concerns such as mission objectives, security, privacy and compliance policy</a:t>
            </a:r>
          </a:p>
          <a:p>
            <a:r>
              <a:rPr lang="en-US" sz="3600" dirty="0"/>
              <a:t>May be managed by the organizations or by a third party</a:t>
            </a:r>
          </a:p>
          <a:p>
            <a:pPr lvl="1"/>
            <a:r>
              <a:rPr lang="en-US" sz="3200" dirty="0"/>
              <a:t>on-site community cloud - implemented on customer premise </a:t>
            </a:r>
          </a:p>
          <a:p>
            <a:pPr lvl="1"/>
            <a:r>
              <a:rPr lang="en-US" sz="3200" dirty="0"/>
              <a:t>outsourced community cloud - outsourced to a hosting company </a:t>
            </a:r>
            <a:endParaRPr lang="x-none" sz="3200" dirty="0"/>
          </a:p>
        </p:txBody>
      </p:sp>
    </p:spTree>
    <p:extLst>
      <p:ext uri="{BB962C8B-B14F-4D97-AF65-F5344CB8AC3E}">
        <p14:creationId xmlns:p14="http://schemas.microsoft.com/office/powerpoint/2010/main" val="1223294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04BE6D0-F08E-25E4-9B17-28D1CC4A5B30}"/>
              </a:ext>
            </a:extLst>
          </p:cNvPr>
          <p:cNvSpPr>
            <a:spLocks noGrp="1"/>
          </p:cNvSpPr>
          <p:nvPr>
            <p:ph type="title"/>
          </p:nvPr>
        </p:nvSpPr>
        <p:spPr/>
        <p:txBody>
          <a:bodyPr/>
          <a:lstStyle/>
          <a:p>
            <a:r>
              <a:rPr lang="en-AU" dirty="0"/>
              <a:t>On-site community cloud</a:t>
            </a:r>
            <a:endParaRPr lang="x-none" dirty="0"/>
          </a:p>
        </p:txBody>
      </p:sp>
      <p:sp>
        <p:nvSpPr>
          <p:cNvPr id="3" name="内容占位符 2">
            <a:extLst>
              <a:ext uri="{FF2B5EF4-FFF2-40B4-BE49-F238E27FC236}">
                <a16:creationId xmlns:a16="http://schemas.microsoft.com/office/drawing/2014/main" xmlns="" id="{0B9F27EC-7AC2-98D7-4C94-F9E5B05E2322}"/>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FA41631B-E2D4-2AA9-2F26-A76E7BAC7381}"/>
              </a:ext>
            </a:extLst>
          </p:cNvPr>
          <p:cNvPicPr>
            <a:picLocks noChangeAspect="1"/>
          </p:cNvPicPr>
          <p:nvPr/>
        </p:nvPicPr>
        <p:blipFill>
          <a:blip r:embed="rId2"/>
          <a:stretch>
            <a:fillRect/>
          </a:stretch>
        </p:blipFill>
        <p:spPr>
          <a:xfrm>
            <a:off x="1880171" y="2176030"/>
            <a:ext cx="8617074" cy="4681970"/>
          </a:xfrm>
          <a:prstGeom prst="rect">
            <a:avLst/>
          </a:prstGeom>
        </p:spPr>
      </p:pic>
    </p:spTree>
    <p:extLst>
      <p:ext uri="{BB962C8B-B14F-4D97-AF65-F5344CB8AC3E}">
        <p14:creationId xmlns:p14="http://schemas.microsoft.com/office/powerpoint/2010/main" val="2162262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04BE6D0-F08E-25E4-9B17-28D1CC4A5B30}"/>
              </a:ext>
            </a:extLst>
          </p:cNvPr>
          <p:cNvSpPr>
            <a:spLocks noGrp="1"/>
          </p:cNvSpPr>
          <p:nvPr>
            <p:ph type="title"/>
          </p:nvPr>
        </p:nvSpPr>
        <p:spPr/>
        <p:txBody>
          <a:bodyPr/>
          <a:lstStyle/>
          <a:p>
            <a:r>
              <a:rPr lang="en-AU" dirty="0"/>
              <a:t>Outsourced community cloud</a:t>
            </a:r>
            <a:endParaRPr lang="x-none" dirty="0"/>
          </a:p>
        </p:txBody>
      </p:sp>
      <p:sp>
        <p:nvSpPr>
          <p:cNvPr id="3" name="内容占位符 2">
            <a:extLst>
              <a:ext uri="{FF2B5EF4-FFF2-40B4-BE49-F238E27FC236}">
                <a16:creationId xmlns:a16="http://schemas.microsoft.com/office/drawing/2014/main" xmlns="" id="{0B9F27EC-7AC2-98D7-4C94-F9E5B05E2322}"/>
              </a:ext>
            </a:extLst>
          </p:cNvPr>
          <p:cNvSpPr>
            <a:spLocks noGrp="1"/>
          </p:cNvSpPr>
          <p:nvPr>
            <p:ph idx="1"/>
          </p:nvPr>
        </p:nvSpPr>
        <p:spPr/>
        <p:txBody>
          <a:bodyPr/>
          <a:lstStyle/>
          <a:p>
            <a:endParaRPr lang="x-none"/>
          </a:p>
        </p:txBody>
      </p:sp>
      <p:pic>
        <p:nvPicPr>
          <p:cNvPr id="6" name="图片 5">
            <a:extLst>
              <a:ext uri="{FF2B5EF4-FFF2-40B4-BE49-F238E27FC236}">
                <a16:creationId xmlns:a16="http://schemas.microsoft.com/office/drawing/2014/main" xmlns="" id="{B2BCA0AF-013E-000F-B60E-330FFC986AA4}"/>
              </a:ext>
            </a:extLst>
          </p:cNvPr>
          <p:cNvPicPr>
            <a:picLocks noChangeAspect="1"/>
          </p:cNvPicPr>
          <p:nvPr/>
        </p:nvPicPr>
        <p:blipFill>
          <a:blip r:embed="rId2"/>
          <a:stretch>
            <a:fillRect/>
          </a:stretch>
        </p:blipFill>
        <p:spPr>
          <a:xfrm>
            <a:off x="4469258" y="1239653"/>
            <a:ext cx="7000019" cy="5437372"/>
          </a:xfrm>
          <a:prstGeom prst="rect">
            <a:avLst/>
          </a:prstGeom>
        </p:spPr>
      </p:pic>
    </p:spTree>
    <p:extLst>
      <p:ext uri="{BB962C8B-B14F-4D97-AF65-F5344CB8AC3E}">
        <p14:creationId xmlns:p14="http://schemas.microsoft.com/office/powerpoint/2010/main" val="2427695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Standardization and Reference </a:t>
            </a:r>
            <a:r>
              <a:rPr lang="en-GB" dirty="0"/>
              <a:t/>
            </a:r>
            <a:br>
              <a:rPr lang="en-GB" dirty="0"/>
            </a:br>
            <a:r>
              <a:rPr lang="en-GB" dirty="0">
                <a:latin typeface="Calibri" panose="020F0502020204030204" pitchFamily="34" charset="0"/>
                <a:ea typeface="DengXian" panose="02010600030101010101" pitchFamily="2" charset="-122"/>
                <a:cs typeface="Times New Roman" panose="02020603050405020304" pitchFamily="18" charset="0"/>
              </a:rPr>
              <a:t>Architecture</a:t>
            </a:r>
            <a:endParaRPr lang="en-GB" dirty="0"/>
          </a:p>
        </p:txBody>
      </p:sp>
      <p:sp>
        <p:nvSpPr>
          <p:cNvPr id="5" name="内容占位符 4"/>
          <p:cNvSpPr>
            <a:spLocks noGrp="1"/>
          </p:cNvSpPr>
          <p:nvPr>
            <p:ph idx="1"/>
          </p:nvPr>
        </p:nvSpPr>
        <p:spPr/>
        <p:txBody>
          <a:bodyPr>
            <a:normAutofit/>
          </a:bodyPr>
          <a:lstStyle/>
          <a:p>
            <a:pPr marL="971550" lvl="1" indent="-514350">
              <a:lnSpc>
                <a:spcPct val="107000"/>
              </a:lnSpc>
              <a:spcBef>
                <a:spcPts val="0"/>
              </a:spcBef>
              <a:spcAft>
                <a:spcPts val="800"/>
              </a:spcAft>
              <a:buFont typeface="+mj-lt"/>
              <a:buAutoNum type="arabicPeriod"/>
            </a:pPr>
            <a:r>
              <a:rPr lang="en-GB" sz="3600" dirty="0">
                <a:solidFill>
                  <a:srgbClr val="FF0000"/>
                </a:solidFill>
                <a:latin typeface="Calibri" panose="020F0502020204030204" pitchFamily="34" charset="0"/>
                <a:ea typeface="DengXian" panose="02010600030101010101" pitchFamily="2" charset="-122"/>
                <a:cs typeface="Times New Roman" panose="02020603050405020304" pitchFamily="18" charset="0"/>
              </a:rPr>
              <a:t>Standardization of cloud computing</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Cloud Computing Reference Architecture</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t>
            </a:r>
            <a:r>
              <a:rPr lang="en-GB" sz="3600" dirty="0" smtClean="0">
                <a:latin typeface="Calibri" panose="020F0502020204030204" pitchFamily="34" charset="0"/>
                <a:ea typeface="DengXian" panose="02010600030101010101" pitchFamily="2" charset="-122"/>
                <a:cs typeface="Times New Roman" panose="02020603050405020304" pitchFamily="18" charset="0"/>
              </a:rPr>
              <a:t>standards and laws in </a:t>
            </a:r>
            <a:r>
              <a:rPr lang="en-GB" sz="3600" dirty="0">
                <a:latin typeface="Calibri" panose="020F0502020204030204" pitchFamily="34" charset="0"/>
                <a:ea typeface="DengXian" panose="02010600030101010101" pitchFamily="2" charset="-122"/>
                <a:cs typeface="Times New Roman" panose="02020603050405020304" pitchFamily="18" charset="0"/>
              </a:rPr>
              <a:t>China</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adoption issues</a:t>
            </a:r>
          </a:p>
          <a:p>
            <a:pPr marL="971550" lvl="1" indent="-514350">
              <a:lnSpc>
                <a:spcPct val="107000"/>
              </a:lnSpc>
              <a:spcBef>
                <a:spcPts val="0"/>
              </a:spcBef>
              <a:spcAft>
                <a:spcPts val="800"/>
              </a:spcAft>
              <a:buFont typeface="+mj-lt"/>
              <a:buAutoNum type="arabicPeriod"/>
            </a:pPr>
            <a:endParaRPr lang="en-GB" sz="3600" dirty="0">
              <a:latin typeface="Calibri" panose="020F0502020204030204" pitchFamily="34" charset="0"/>
              <a:ea typeface="DengXian" panose="02010600030101010101" pitchFamily="2" charset="-122"/>
              <a:cs typeface="Times New Roman" panose="02020603050405020304" pitchFamily="18" charset="0"/>
            </a:endParaRPr>
          </a:p>
          <a:p>
            <a:pPr marL="514350" indent="-514350">
              <a:lnSpc>
                <a:spcPct val="107000"/>
              </a:lnSpc>
              <a:spcBef>
                <a:spcPts val="0"/>
              </a:spcBef>
              <a:spcAft>
                <a:spcPts val="800"/>
              </a:spcAft>
              <a:buFont typeface="+mj-lt"/>
              <a:buAutoNum type="arabicPeriod"/>
            </a:pPr>
            <a:endParaRPr lang="en-US" sz="4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33526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21E302-D55C-D7ED-2948-884564555C11}"/>
              </a:ext>
            </a:extLst>
          </p:cNvPr>
          <p:cNvSpPr>
            <a:spLocks noGrp="1"/>
          </p:cNvSpPr>
          <p:nvPr>
            <p:ph type="title"/>
          </p:nvPr>
        </p:nvSpPr>
        <p:spPr/>
        <p:txBody>
          <a:bodyPr/>
          <a:lstStyle/>
          <a:p>
            <a:r>
              <a:rPr lang="en-AU" dirty="0"/>
              <a:t>Hybrid cloud</a:t>
            </a:r>
            <a:endParaRPr lang="x-none" dirty="0"/>
          </a:p>
        </p:txBody>
      </p:sp>
      <p:sp>
        <p:nvSpPr>
          <p:cNvPr id="3" name="内容占位符 2">
            <a:extLst>
              <a:ext uri="{FF2B5EF4-FFF2-40B4-BE49-F238E27FC236}">
                <a16:creationId xmlns:a16="http://schemas.microsoft.com/office/drawing/2014/main" xmlns="" id="{8AC927A6-8FEF-3BA7-7E05-1DB63A7F8FBE}"/>
              </a:ext>
            </a:extLst>
          </p:cNvPr>
          <p:cNvSpPr>
            <a:spLocks noGrp="1"/>
          </p:cNvSpPr>
          <p:nvPr>
            <p:ph idx="1"/>
          </p:nvPr>
        </p:nvSpPr>
        <p:spPr/>
        <p:txBody>
          <a:bodyPr>
            <a:normAutofit/>
          </a:bodyPr>
          <a:lstStyle/>
          <a:p>
            <a:r>
              <a:rPr lang="en-US" sz="4000" dirty="0"/>
              <a:t>A composition of two or more clouds (on-site private, on-site community, off-site private, off-site community or public)</a:t>
            </a:r>
          </a:p>
          <a:p>
            <a:r>
              <a:rPr lang="en-US" sz="4000" dirty="0"/>
              <a:t>The clouds remain as distinct entities but are bound together by standardized or proprietary technology that enables data and application portability</a:t>
            </a:r>
            <a:endParaRPr lang="x-none" sz="4000" dirty="0"/>
          </a:p>
        </p:txBody>
      </p:sp>
    </p:spTree>
    <p:extLst>
      <p:ext uri="{BB962C8B-B14F-4D97-AF65-F5344CB8AC3E}">
        <p14:creationId xmlns:p14="http://schemas.microsoft.com/office/powerpoint/2010/main" val="545328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D6F6B7-B4E5-D980-B8E3-2B2992A84375}"/>
              </a:ext>
            </a:extLst>
          </p:cNvPr>
          <p:cNvSpPr>
            <a:spLocks noGrp="1"/>
          </p:cNvSpPr>
          <p:nvPr>
            <p:ph type="title"/>
          </p:nvPr>
        </p:nvSpPr>
        <p:spPr/>
        <p:txBody>
          <a:bodyPr/>
          <a:lstStyle/>
          <a:p>
            <a:r>
              <a:rPr lang="en-AU" dirty="0"/>
              <a:t>Hybrid cloud</a:t>
            </a:r>
            <a:endParaRPr lang="x-none" dirty="0"/>
          </a:p>
        </p:txBody>
      </p:sp>
      <p:sp>
        <p:nvSpPr>
          <p:cNvPr id="3" name="内容占位符 2">
            <a:extLst>
              <a:ext uri="{FF2B5EF4-FFF2-40B4-BE49-F238E27FC236}">
                <a16:creationId xmlns:a16="http://schemas.microsoft.com/office/drawing/2014/main" xmlns="" id="{883AD498-BB71-65A2-686B-962957CAC0A5}"/>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054F41AC-8B52-6AD1-A326-116046EDB16A}"/>
              </a:ext>
            </a:extLst>
          </p:cNvPr>
          <p:cNvPicPr>
            <a:picLocks noChangeAspect="1"/>
          </p:cNvPicPr>
          <p:nvPr/>
        </p:nvPicPr>
        <p:blipFill>
          <a:blip r:embed="rId2"/>
          <a:stretch>
            <a:fillRect/>
          </a:stretch>
        </p:blipFill>
        <p:spPr>
          <a:xfrm>
            <a:off x="3441843" y="1520169"/>
            <a:ext cx="7097569" cy="5104468"/>
          </a:xfrm>
          <a:prstGeom prst="rect">
            <a:avLst/>
          </a:prstGeom>
        </p:spPr>
      </p:pic>
    </p:spTree>
    <p:extLst>
      <p:ext uri="{BB962C8B-B14F-4D97-AF65-F5344CB8AC3E}">
        <p14:creationId xmlns:p14="http://schemas.microsoft.com/office/powerpoint/2010/main" val="1089240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E2137C-A6AF-6F15-6CE0-B9A9DC7003BB}"/>
              </a:ext>
            </a:extLst>
          </p:cNvPr>
          <p:cNvSpPr>
            <a:spLocks noGrp="1"/>
          </p:cNvSpPr>
          <p:nvPr>
            <p:ph type="title"/>
          </p:nvPr>
        </p:nvSpPr>
        <p:spPr/>
        <p:txBody>
          <a:bodyPr/>
          <a:lstStyle/>
          <a:p>
            <a:endParaRPr lang="x-none"/>
          </a:p>
        </p:txBody>
      </p:sp>
      <p:sp>
        <p:nvSpPr>
          <p:cNvPr id="3" name="内容占位符 2">
            <a:extLst>
              <a:ext uri="{FF2B5EF4-FFF2-40B4-BE49-F238E27FC236}">
                <a16:creationId xmlns:a16="http://schemas.microsoft.com/office/drawing/2014/main" xmlns="" id="{4FCA0729-73D6-5A1A-E04A-F1CE3319B157}"/>
              </a:ext>
            </a:extLst>
          </p:cNvPr>
          <p:cNvSpPr>
            <a:spLocks noGrp="1"/>
          </p:cNvSpPr>
          <p:nvPr>
            <p:ph idx="1"/>
          </p:nvPr>
        </p:nvSpPr>
        <p:spPr/>
        <p:txBody>
          <a:bodyPr/>
          <a:lstStyle/>
          <a:p>
            <a:endParaRPr lang="x-none"/>
          </a:p>
        </p:txBody>
      </p:sp>
      <p:pic>
        <p:nvPicPr>
          <p:cNvPr id="5" name="图片 4">
            <a:extLst>
              <a:ext uri="{FF2B5EF4-FFF2-40B4-BE49-F238E27FC236}">
                <a16:creationId xmlns:a16="http://schemas.microsoft.com/office/drawing/2014/main" xmlns="" id="{94B6D01D-78DD-5307-85BE-96F013D1A7D3}"/>
              </a:ext>
            </a:extLst>
          </p:cNvPr>
          <p:cNvPicPr>
            <a:picLocks noChangeAspect="1"/>
          </p:cNvPicPr>
          <p:nvPr/>
        </p:nvPicPr>
        <p:blipFill>
          <a:blip r:embed="rId2"/>
          <a:stretch>
            <a:fillRect/>
          </a:stretch>
        </p:blipFill>
        <p:spPr>
          <a:xfrm>
            <a:off x="3081337" y="38100"/>
            <a:ext cx="6029325" cy="6781800"/>
          </a:xfrm>
          <a:prstGeom prst="rect">
            <a:avLst/>
          </a:prstGeom>
        </p:spPr>
      </p:pic>
    </p:spTree>
    <p:extLst>
      <p:ext uri="{BB962C8B-B14F-4D97-AF65-F5344CB8AC3E}">
        <p14:creationId xmlns:p14="http://schemas.microsoft.com/office/powerpoint/2010/main" val="28528807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8100D2-1A1C-27DD-A7F9-4635A12E0FC5}"/>
              </a:ext>
            </a:extLst>
          </p:cNvPr>
          <p:cNvSpPr>
            <a:spLocks noGrp="1"/>
          </p:cNvSpPr>
          <p:nvPr>
            <p:ph type="title"/>
          </p:nvPr>
        </p:nvSpPr>
        <p:spPr/>
        <p:txBody>
          <a:bodyPr/>
          <a:lstStyle/>
          <a:p>
            <a:r>
              <a:rPr lang="en-AU" dirty="0"/>
              <a:t>CCRA developed by ISO </a:t>
            </a:r>
            <a:endParaRPr lang="x-none" dirty="0"/>
          </a:p>
        </p:txBody>
      </p:sp>
      <p:sp>
        <p:nvSpPr>
          <p:cNvPr id="3" name="内容占位符 2">
            <a:extLst>
              <a:ext uri="{FF2B5EF4-FFF2-40B4-BE49-F238E27FC236}">
                <a16:creationId xmlns:a16="http://schemas.microsoft.com/office/drawing/2014/main" xmlns="" id="{1306D405-E59B-78CA-C61E-AE0D6EDCB124}"/>
              </a:ext>
            </a:extLst>
          </p:cNvPr>
          <p:cNvSpPr>
            <a:spLocks noGrp="1"/>
          </p:cNvSpPr>
          <p:nvPr>
            <p:ph idx="1"/>
          </p:nvPr>
        </p:nvSpPr>
        <p:spPr/>
        <p:txBody>
          <a:bodyPr>
            <a:normAutofit/>
          </a:bodyPr>
          <a:lstStyle/>
          <a:p>
            <a:r>
              <a:rPr lang="en-US" sz="3600" dirty="0">
                <a:highlight>
                  <a:srgbClr val="FFFF00"/>
                </a:highlight>
              </a:rPr>
              <a:t>ISO/IEC 17789:2014, Cloud computing – Reference architecture </a:t>
            </a:r>
          </a:p>
          <a:p>
            <a:pPr lvl="1"/>
            <a:r>
              <a:rPr lang="en-US" sz="3200" dirty="0"/>
              <a:t>diagrams and descriptions of how various aspects of cloud computing relate to one another and includes cloud computing roles, activities and functional components and their relationships.</a:t>
            </a:r>
          </a:p>
          <a:p>
            <a:r>
              <a:rPr lang="en-US" sz="3600" dirty="0"/>
              <a:t>This standard was last reviewed and confirmed in 2021.</a:t>
            </a:r>
          </a:p>
        </p:txBody>
      </p:sp>
    </p:spTree>
    <p:extLst>
      <p:ext uri="{BB962C8B-B14F-4D97-AF65-F5344CB8AC3E}">
        <p14:creationId xmlns:p14="http://schemas.microsoft.com/office/powerpoint/2010/main" val="2862131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481E701-0DB9-3F18-F63A-3CDC4904A5CA}"/>
              </a:ext>
            </a:extLst>
          </p:cNvPr>
          <p:cNvSpPr>
            <a:spLocks noGrp="1"/>
          </p:cNvSpPr>
          <p:nvPr>
            <p:ph type="title"/>
          </p:nvPr>
        </p:nvSpPr>
        <p:spPr/>
        <p:txBody>
          <a:bodyPr/>
          <a:lstStyle/>
          <a:p>
            <a:r>
              <a:rPr lang="en-US" dirty="0"/>
              <a:t>ISO/IEC 17789:2014 </a:t>
            </a:r>
            <a:r>
              <a:rPr lang="en-US" dirty="0" smtClean="0"/>
              <a:t>CCRA </a:t>
            </a:r>
            <a:r>
              <a:rPr lang="en-US" dirty="0"/>
              <a:t>goals</a:t>
            </a:r>
            <a:endParaRPr lang="x-none" dirty="0"/>
          </a:p>
        </p:txBody>
      </p:sp>
      <p:sp>
        <p:nvSpPr>
          <p:cNvPr id="3" name="内容占位符 2">
            <a:extLst>
              <a:ext uri="{FF2B5EF4-FFF2-40B4-BE49-F238E27FC236}">
                <a16:creationId xmlns:a16="http://schemas.microsoft.com/office/drawing/2014/main" xmlns="" id="{BF094E57-E6CE-04A3-BAC4-0F982BAC4D2F}"/>
              </a:ext>
            </a:extLst>
          </p:cNvPr>
          <p:cNvSpPr>
            <a:spLocks noGrp="1"/>
          </p:cNvSpPr>
          <p:nvPr>
            <p:ph idx="1"/>
          </p:nvPr>
        </p:nvSpPr>
        <p:spPr/>
        <p:txBody>
          <a:bodyPr>
            <a:normAutofit fontScale="92500" lnSpcReduction="10000"/>
          </a:bodyPr>
          <a:lstStyle/>
          <a:p>
            <a:r>
              <a:rPr lang="en-US" sz="3600" dirty="0"/>
              <a:t>to describe the community of stakeholders for cloud computing; </a:t>
            </a:r>
          </a:p>
          <a:p>
            <a:r>
              <a:rPr lang="en-US" sz="3600" dirty="0"/>
              <a:t>to describe the fundamental characteristics of cloud computing systems; </a:t>
            </a:r>
          </a:p>
          <a:p>
            <a:r>
              <a:rPr lang="en-US" sz="3600" dirty="0"/>
              <a:t>to specify basic cloud computing activities and functional components, and describe their relationships to each other and to the environment; </a:t>
            </a:r>
          </a:p>
          <a:p>
            <a:r>
              <a:rPr lang="en-US" sz="3600" dirty="0"/>
              <a:t>to identify principles guiding the design and evolution of the CCR</a:t>
            </a:r>
            <a:endParaRPr lang="x-none" sz="3600" dirty="0"/>
          </a:p>
        </p:txBody>
      </p:sp>
    </p:spTree>
    <p:extLst>
      <p:ext uri="{BB962C8B-B14F-4D97-AF65-F5344CB8AC3E}">
        <p14:creationId xmlns:p14="http://schemas.microsoft.com/office/powerpoint/2010/main" val="25505066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8463070-7EF3-E943-3810-AD46291F4A52}"/>
              </a:ext>
            </a:extLst>
          </p:cNvPr>
          <p:cNvSpPr>
            <a:spLocks noGrp="1"/>
          </p:cNvSpPr>
          <p:nvPr>
            <p:ph type="title"/>
          </p:nvPr>
        </p:nvSpPr>
        <p:spPr/>
        <p:txBody>
          <a:bodyPr/>
          <a:lstStyle/>
          <a:p>
            <a:r>
              <a:rPr lang="en-AU" dirty="0"/>
              <a:t>ISO/IEC 17789:2014 </a:t>
            </a:r>
            <a:r>
              <a:rPr lang="en-AU" dirty="0" smtClean="0"/>
              <a:t>CCRA </a:t>
            </a:r>
            <a:r>
              <a:rPr lang="en-US" dirty="0"/>
              <a:t>standardization objectives</a:t>
            </a:r>
            <a:endParaRPr lang="x-none" dirty="0"/>
          </a:p>
        </p:txBody>
      </p:sp>
      <p:sp>
        <p:nvSpPr>
          <p:cNvPr id="3" name="内容占位符 2">
            <a:extLst>
              <a:ext uri="{FF2B5EF4-FFF2-40B4-BE49-F238E27FC236}">
                <a16:creationId xmlns:a16="http://schemas.microsoft.com/office/drawing/2014/main" xmlns="" id="{AA69F002-A0BE-0983-E252-70E9DBACFB4C}"/>
              </a:ext>
            </a:extLst>
          </p:cNvPr>
          <p:cNvSpPr>
            <a:spLocks noGrp="1"/>
          </p:cNvSpPr>
          <p:nvPr>
            <p:ph idx="1"/>
          </p:nvPr>
        </p:nvSpPr>
        <p:spPr/>
        <p:txBody>
          <a:bodyPr>
            <a:normAutofit/>
          </a:bodyPr>
          <a:lstStyle/>
          <a:p>
            <a:r>
              <a:rPr lang="en-US" sz="4000" dirty="0"/>
              <a:t>to enable the production of a coherent set of international standards for cloud computing; </a:t>
            </a:r>
          </a:p>
          <a:p>
            <a:r>
              <a:rPr lang="en-US" sz="4000" dirty="0"/>
              <a:t>to provide a technology-neutral reference point for defining standards for cloud computing; </a:t>
            </a:r>
          </a:p>
          <a:p>
            <a:r>
              <a:rPr lang="en-US" sz="4000" dirty="0"/>
              <a:t>to encourage openness and transparency in the identification of cloud computing benefits and risks.</a:t>
            </a:r>
            <a:endParaRPr lang="x-none" sz="4000" dirty="0"/>
          </a:p>
        </p:txBody>
      </p:sp>
    </p:spTree>
    <p:extLst>
      <p:ext uri="{BB962C8B-B14F-4D97-AF65-F5344CB8AC3E}">
        <p14:creationId xmlns:p14="http://schemas.microsoft.com/office/powerpoint/2010/main" val="2743701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a:t>
            </a:r>
            <a:r>
              <a:rPr lang="en-GB" dirty="0" smtClean="0"/>
              <a:t>CCRA </a:t>
            </a:r>
            <a:r>
              <a:rPr lang="en-GB" dirty="0"/>
              <a:t>architectural views</a:t>
            </a:r>
          </a:p>
        </p:txBody>
      </p:sp>
      <p:sp>
        <p:nvSpPr>
          <p:cNvPr id="3" name="Content Placeholder 2"/>
          <p:cNvSpPr>
            <a:spLocks noGrp="1"/>
          </p:cNvSpPr>
          <p:nvPr>
            <p:ph idx="1"/>
          </p:nvPr>
        </p:nvSpPr>
        <p:spPr/>
        <p:txBody>
          <a:bodyPr>
            <a:normAutofit/>
          </a:bodyPr>
          <a:lstStyle/>
          <a:p>
            <a:r>
              <a:rPr lang="en-GB" sz="3600" dirty="0"/>
              <a:t>Cloud computing </a:t>
            </a:r>
            <a:r>
              <a:rPr lang="en-GB" sz="3600" dirty="0" smtClean="0"/>
              <a:t>systems are described </a:t>
            </a:r>
            <a:r>
              <a:rPr lang="en-GB" sz="3600" dirty="0"/>
              <a:t>using a viewpoint approach</a:t>
            </a:r>
          </a:p>
        </p:txBody>
      </p:sp>
    </p:spTree>
    <p:extLst>
      <p:ext uri="{BB962C8B-B14F-4D97-AF65-F5344CB8AC3E}">
        <p14:creationId xmlns:p14="http://schemas.microsoft.com/office/powerpoint/2010/main" val="41157969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viewpoint approach?</a:t>
            </a:r>
            <a:endParaRPr lang="en-GB" dirty="0"/>
          </a:p>
        </p:txBody>
      </p:sp>
      <p:sp>
        <p:nvSpPr>
          <p:cNvPr id="3" name="Content Placeholder 2"/>
          <p:cNvSpPr>
            <a:spLocks noGrp="1"/>
          </p:cNvSpPr>
          <p:nvPr>
            <p:ph idx="1"/>
          </p:nvPr>
        </p:nvSpPr>
        <p:spPr/>
        <p:txBody>
          <a:bodyPr>
            <a:normAutofit/>
          </a:bodyPr>
          <a:lstStyle/>
          <a:p>
            <a:r>
              <a:rPr lang="en-GB" sz="4000" dirty="0"/>
              <a:t>A view is a representation of a whole system from the perspective of a related set of </a:t>
            </a:r>
            <a:r>
              <a:rPr lang="en-GB" sz="4000" dirty="0" smtClean="0"/>
              <a:t>concerns</a:t>
            </a:r>
          </a:p>
          <a:p>
            <a:r>
              <a:rPr lang="en-GB" sz="4000" dirty="0"/>
              <a:t>Architecture description </a:t>
            </a:r>
            <a:r>
              <a:rPr lang="en-GB" sz="4000" dirty="0" smtClean="0"/>
              <a:t>practices utilize </a:t>
            </a:r>
            <a:r>
              <a:rPr lang="en-GB" sz="4000" dirty="0"/>
              <a:t>multiple views to address several areas of concerns, each one focusing on a specific aspect of the </a:t>
            </a:r>
            <a:r>
              <a:rPr lang="en-GB" sz="4000" dirty="0" smtClean="0"/>
              <a:t>system</a:t>
            </a:r>
            <a:endParaRPr lang="en-GB" sz="4000" dirty="0"/>
          </a:p>
        </p:txBody>
      </p:sp>
    </p:spTree>
    <p:extLst>
      <p:ext uri="{BB962C8B-B14F-4D97-AF65-F5344CB8AC3E}">
        <p14:creationId xmlns:p14="http://schemas.microsoft.com/office/powerpoint/2010/main" val="16399624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a:t>
            </a:r>
            <a:r>
              <a:rPr lang="en-GB" dirty="0" smtClean="0"/>
              <a:t>17789:2014 CCRA </a:t>
            </a:r>
            <a:r>
              <a:rPr lang="en-GB" dirty="0"/>
              <a:t>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smtClean="0"/>
              <a:t>User </a:t>
            </a:r>
            <a:r>
              <a:rPr lang="en-GB" dirty="0"/>
              <a:t>view and functional view </a:t>
            </a:r>
            <a:r>
              <a:rPr lang="en-GB" dirty="0" smtClean="0"/>
              <a:t> - addressed </a:t>
            </a:r>
            <a:r>
              <a:rPr lang="en-GB" dirty="0"/>
              <a:t>within this </a:t>
            </a:r>
            <a:r>
              <a:rPr lang="en-GB" dirty="0" smtClean="0"/>
              <a:t>standard</a:t>
            </a:r>
          </a:p>
          <a:p>
            <a:r>
              <a:rPr lang="en-GB" dirty="0" smtClean="0"/>
              <a:t>Implementation </a:t>
            </a:r>
            <a:r>
              <a:rPr lang="en-GB" dirty="0"/>
              <a:t>and deployment views </a:t>
            </a:r>
            <a:r>
              <a:rPr lang="en-GB" dirty="0" smtClean="0"/>
              <a:t>- out </a:t>
            </a:r>
            <a:r>
              <a:rPr lang="en-GB" dirty="0"/>
              <a:t>of the scope of this </a:t>
            </a:r>
            <a:r>
              <a:rPr lang="en-GB" dirty="0" smtClean="0"/>
              <a:t>standard</a:t>
            </a:r>
          </a:p>
          <a:p>
            <a:pPr lvl="1"/>
            <a:r>
              <a:rPr lang="en-GB" dirty="0" smtClean="0"/>
              <a:t>Dependant on vendor-specific </a:t>
            </a:r>
            <a:r>
              <a:rPr lang="en-GB" dirty="0"/>
              <a:t>cloud computing implementations and actual </a:t>
            </a:r>
            <a:r>
              <a:rPr lang="en-GB" dirty="0" smtClean="0"/>
              <a:t>deployments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000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a16="http://schemas.microsoft.com/office/drawing/2014/main" xmlns="" id="{66166832-9DD1-31BE-CEBB-D500DB008B9F}"/>
              </a:ext>
            </a:extLst>
          </p:cNvPr>
          <p:cNvSpPr/>
          <p:nvPr/>
        </p:nvSpPr>
        <p:spPr>
          <a:xfrm>
            <a:off x="1634067" y="2218266"/>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034672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a:t>
            </a:r>
            <a:r>
              <a:rPr lang="en-GB" dirty="0" smtClean="0"/>
              <a:t>computing</a:t>
            </a:r>
            <a:endParaRPr lang="en-GB"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412192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a16="http://schemas.microsoft.com/office/drawing/2014/main" xmlns="" id="{F8C4C1F0-669D-E564-24B7-A84C3AB05E9E}"/>
              </a:ext>
            </a:extLst>
          </p:cNvPr>
          <p:cNvSpPr>
            <a:spLocks noGrp="1"/>
          </p:cNvSpPr>
          <p:nvPr>
            <p:ph idx="1"/>
          </p:nvPr>
        </p:nvSpPr>
        <p:spPr/>
        <p:txBody>
          <a:bodyPr/>
          <a:lstStyle/>
          <a:p>
            <a:endParaRPr lang="x-none"/>
          </a:p>
        </p:txBody>
      </p:sp>
    </p:spTree>
    <p:extLst>
      <p:ext uri="{BB962C8B-B14F-4D97-AF65-F5344CB8AC3E}">
        <p14:creationId xmlns:p14="http://schemas.microsoft.com/office/powerpoint/2010/main" val="32945960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a16="http://schemas.microsoft.com/office/drawing/2014/main" xmlns="" id="{F8C4C1F0-669D-E564-24B7-A84C3AB05E9E}"/>
              </a:ext>
            </a:extLst>
          </p:cNvPr>
          <p:cNvSpPr>
            <a:spLocks noGrp="1"/>
          </p:cNvSpPr>
          <p:nvPr>
            <p:ph idx="1"/>
          </p:nvPr>
        </p:nvSpPr>
        <p:spPr/>
        <p:txBody>
          <a:bodyPr>
            <a:normAutofit/>
          </a:bodyPr>
          <a:lstStyle/>
          <a:p>
            <a:r>
              <a:rPr lang="en-GB" sz="3600" dirty="0"/>
              <a:t>cloud computing activities</a:t>
            </a:r>
          </a:p>
          <a:p>
            <a:r>
              <a:rPr lang="en-GB" sz="3600" dirty="0"/>
              <a:t>roles and sub-roles</a:t>
            </a:r>
          </a:p>
          <a:p>
            <a:r>
              <a:rPr lang="en-GB" sz="3600" dirty="0"/>
              <a:t>parties</a:t>
            </a:r>
          </a:p>
          <a:p>
            <a:r>
              <a:rPr lang="en-GB" sz="3600" dirty="0"/>
              <a:t>cloud services</a:t>
            </a:r>
          </a:p>
          <a:p>
            <a:r>
              <a:rPr lang="en-GB" sz="3600" dirty="0"/>
              <a:t>cloud deployment models</a:t>
            </a:r>
          </a:p>
          <a:p>
            <a:r>
              <a:rPr lang="en-GB" sz="3600" dirty="0"/>
              <a:t>cross-cutting aspects</a:t>
            </a:r>
            <a:endParaRPr lang="x-none" sz="3600"/>
          </a:p>
        </p:txBody>
      </p:sp>
    </p:spTree>
    <p:extLst>
      <p:ext uri="{BB962C8B-B14F-4D97-AF65-F5344CB8AC3E}">
        <p14:creationId xmlns:p14="http://schemas.microsoft.com/office/powerpoint/2010/main" val="10189850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a16="http://schemas.microsoft.com/office/drawing/2014/main" xmlns="" id="{F8C4C1F0-669D-E564-24B7-A84C3AB05E9E}"/>
              </a:ext>
            </a:extLst>
          </p:cNvPr>
          <p:cNvSpPr>
            <a:spLocks noGrp="1"/>
          </p:cNvSpPr>
          <p:nvPr>
            <p:ph idx="1"/>
          </p:nvPr>
        </p:nvSpPr>
        <p:spPr/>
        <p:txBody>
          <a:bodyPr>
            <a:normAutofit/>
          </a:bodyPr>
          <a:lstStyle/>
          <a:p>
            <a:r>
              <a:rPr lang="en-GB" sz="3600" dirty="0">
                <a:solidFill>
                  <a:srgbClr val="FF0000"/>
                </a:solidFill>
              </a:rPr>
              <a:t>cloud computing activities</a:t>
            </a:r>
          </a:p>
          <a:p>
            <a:r>
              <a:rPr lang="en-GB" sz="3600" dirty="0">
                <a:solidFill>
                  <a:srgbClr val="FF0000"/>
                </a:solidFill>
              </a:rPr>
              <a:t>roles and sub-roles</a:t>
            </a:r>
          </a:p>
          <a:p>
            <a:r>
              <a:rPr lang="en-GB" sz="3600" dirty="0">
                <a:solidFill>
                  <a:srgbClr val="FF0000"/>
                </a:solidFill>
              </a:rPr>
              <a:t>parties</a:t>
            </a:r>
          </a:p>
          <a:p>
            <a:r>
              <a:rPr lang="en-GB" sz="3600" dirty="0"/>
              <a:t>cloud services</a:t>
            </a:r>
          </a:p>
          <a:p>
            <a:r>
              <a:rPr lang="en-GB" sz="3600" dirty="0"/>
              <a:t>cloud deployment models</a:t>
            </a:r>
          </a:p>
          <a:p>
            <a:r>
              <a:rPr lang="en-GB" sz="3600" dirty="0"/>
              <a:t>cross-cutting aspects</a:t>
            </a:r>
            <a:endParaRPr lang="x-none" sz="3600"/>
          </a:p>
        </p:txBody>
      </p:sp>
    </p:spTree>
    <p:extLst>
      <p:ext uri="{BB962C8B-B14F-4D97-AF65-F5344CB8AC3E}">
        <p14:creationId xmlns:p14="http://schemas.microsoft.com/office/powerpoint/2010/main" val="16547482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3BE0D-C5A7-F094-9081-2130BA4648F2}"/>
              </a:ext>
            </a:extLst>
          </p:cNvPr>
          <p:cNvSpPr>
            <a:spLocks noGrp="1"/>
          </p:cNvSpPr>
          <p:nvPr>
            <p:ph type="title"/>
          </p:nvPr>
        </p:nvSpPr>
        <p:spPr/>
        <p:txBody>
          <a:bodyPr/>
          <a:lstStyle/>
          <a:p>
            <a:r>
              <a:rPr lang="en-AU" dirty="0"/>
              <a:t>User </a:t>
            </a:r>
            <a:r>
              <a:rPr lang="en-AU" dirty="0" smtClean="0"/>
              <a:t>view - exercise </a:t>
            </a:r>
            <a:endParaRPr lang="x-none" dirty="0"/>
          </a:p>
        </p:txBody>
      </p:sp>
      <p:sp>
        <p:nvSpPr>
          <p:cNvPr id="3" name="内容占位符 2">
            <a:extLst>
              <a:ext uri="{FF2B5EF4-FFF2-40B4-BE49-F238E27FC236}">
                <a16:creationId xmlns:a16="http://schemas.microsoft.com/office/drawing/2014/main" xmlns="" id="{F8C4C1F0-669D-E564-24B7-A84C3AB05E9E}"/>
              </a:ext>
            </a:extLst>
          </p:cNvPr>
          <p:cNvSpPr>
            <a:spLocks noGrp="1"/>
          </p:cNvSpPr>
          <p:nvPr>
            <p:ph idx="1"/>
          </p:nvPr>
        </p:nvSpPr>
        <p:spPr/>
        <p:txBody>
          <a:bodyPr>
            <a:normAutofit/>
          </a:bodyPr>
          <a:lstStyle/>
          <a:p>
            <a:r>
              <a:rPr lang="en-GB" sz="3600" dirty="0">
                <a:solidFill>
                  <a:srgbClr val="FF0000"/>
                </a:solidFill>
              </a:rPr>
              <a:t>cloud computing activities</a:t>
            </a:r>
          </a:p>
          <a:p>
            <a:r>
              <a:rPr lang="en-GB" sz="3600" dirty="0">
                <a:solidFill>
                  <a:srgbClr val="FF0000"/>
                </a:solidFill>
              </a:rPr>
              <a:t>roles and sub-roles</a:t>
            </a:r>
          </a:p>
          <a:p>
            <a:r>
              <a:rPr lang="en-GB" sz="3600" dirty="0">
                <a:solidFill>
                  <a:srgbClr val="FF0000"/>
                </a:solidFill>
              </a:rPr>
              <a:t>parties</a:t>
            </a:r>
          </a:p>
          <a:p>
            <a:r>
              <a:rPr lang="en-GB" sz="3600" dirty="0"/>
              <a:t>cloud services</a:t>
            </a:r>
          </a:p>
          <a:p>
            <a:r>
              <a:rPr lang="en-GB" sz="3600" dirty="0"/>
              <a:t>cloud deployment models</a:t>
            </a:r>
          </a:p>
          <a:p>
            <a:r>
              <a:rPr lang="en-GB" sz="2600" dirty="0">
                <a:highlight>
                  <a:srgbClr val="FFFF00"/>
                </a:highlight>
              </a:rPr>
              <a:t>cross-cutting aspects</a:t>
            </a:r>
            <a:endParaRPr lang="x-none" sz="2600">
              <a:highlight>
                <a:srgbClr val="FFFF00"/>
              </a:highlight>
            </a:endParaRPr>
          </a:p>
        </p:txBody>
      </p:sp>
    </p:spTree>
    <p:extLst>
      <p:ext uri="{BB962C8B-B14F-4D97-AF65-F5344CB8AC3E}">
        <p14:creationId xmlns:p14="http://schemas.microsoft.com/office/powerpoint/2010/main" val="14887837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Cross-cutting aspects</a:t>
            </a:r>
          </a:p>
        </p:txBody>
      </p:sp>
      <p:sp>
        <p:nvSpPr>
          <p:cNvPr id="3" name="Content Placeholder 2"/>
          <p:cNvSpPr>
            <a:spLocks noGrp="1"/>
          </p:cNvSpPr>
          <p:nvPr>
            <p:ph idx="1"/>
          </p:nvPr>
        </p:nvSpPr>
        <p:spPr/>
        <p:txBody>
          <a:bodyPr>
            <a:normAutofit/>
          </a:bodyPr>
          <a:lstStyle/>
          <a:p>
            <a:r>
              <a:rPr lang="en-GB" sz="4400" dirty="0"/>
              <a:t>both architectural and operational considerations</a:t>
            </a:r>
          </a:p>
          <a:p>
            <a:r>
              <a:rPr lang="en-GB" sz="4400" dirty="0">
                <a:solidFill>
                  <a:srgbClr val="FF0000"/>
                </a:solidFill>
              </a:rPr>
              <a:t>shared issues </a:t>
            </a:r>
            <a:r>
              <a:rPr lang="en-GB" sz="4400" dirty="0"/>
              <a:t>across the roles, activities and functional </a:t>
            </a:r>
            <a:r>
              <a:rPr lang="en-GB" sz="4400" dirty="0" smtClean="0"/>
              <a:t>components</a:t>
            </a:r>
          </a:p>
          <a:p>
            <a:r>
              <a:rPr lang="en-GB" sz="4400" dirty="0" smtClean="0">
                <a:solidFill>
                  <a:srgbClr val="FF0000"/>
                </a:solidFill>
              </a:rPr>
              <a:t>can </a:t>
            </a:r>
            <a:r>
              <a:rPr lang="en-GB" sz="4400" dirty="0">
                <a:solidFill>
                  <a:srgbClr val="FF0000"/>
                </a:solidFill>
              </a:rPr>
              <a:t>you think of one example of cross-cutting aspect?</a:t>
            </a:r>
          </a:p>
          <a:p>
            <a:endParaRPr lang="en-GB" sz="4400" dirty="0"/>
          </a:p>
        </p:txBody>
      </p:sp>
    </p:spTree>
    <p:extLst>
      <p:ext uri="{BB962C8B-B14F-4D97-AF65-F5344CB8AC3E}">
        <p14:creationId xmlns:p14="http://schemas.microsoft.com/office/powerpoint/2010/main" val="14246012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7629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Parties</a:t>
            </a:r>
          </a:p>
        </p:txBody>
      </p:sp>
      <p:sp>
        <p:nvSpPr>
          <p:cNvPr id="3" name="Content Placeholder 2"/>
          <p:cNvSpPr>
            <a:spLocks noGrp="1"/>
          </p:cNvSpPr>
          <p:nvPr>
            <p:ph idx="1"/>
          </p:nvPr>
        </p:nvSpPr>
        <p:spPr/>
        <p:txBody>
          <a:bodyPr>
            <a:normAutofit/>
          </a:bodyPr>
          <a:lstStyle/>
          <a:p>
            <a:r>
              <a:rPr lang="en-GB" sz="3600" dirty="0"/>
              <a:t>large corporations</a:t>
            </a:r>
          </a:p>
          <a:p>
            <a:r>
              <a:rPr lang="en-GB" sz="3600" dirty="0"/>
              <a:t>small and medium sized enterprises</a:t>
            </a:r>
          </a:p>
          <a:p>
            <a:r>
              <a:rPr lang="en-GB" sz="3600" dirty="0"/>
              <a:t>government departments</a:t>
            </a:r>
          </a:p>
          <a:p>
            <a:r>
              <a:rPr lang="en-GB" sz="3600" dirty="0"/>
              <a:t>academic institutions</a:t>
            </a:r>
          </a:p>
          <a:p>
            <a:r>
              <a:rPr lang="en-GB" sz="3600" dirty="0"/>
              <a:t>private citizens</a:t>
            </a:r>
          </a:p>
          <a:p>
            <a:r>
              <a:rPr lang="en-GB" sz="3600" dirty="0"/>
              <a:t>…</a:t>
            </a:r>
          </a:p>
        </p:txBody>
      </p:sp>
    </p:spTree>
    <p:extLst>
      <p:ext uri="{BB962C8B-B14F-4D97-AF65-F5344CB8AC3E}">
        <p14:creationId xmlns:p14="http://schemas.microsoft.com/office/powerpoint/2010/main" val="18253078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0709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909" y="1945711"/>
            <a:ext cx="8396601" cy="456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79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noAutofit/>
          </a:bodyPr>
          <a:lstStyle/>
          <a:p>
            <a:r>
              <a:rPr lang="en-GB" sz="4400" dirty="0"/>
              <a:t>cloud service customer (CSC)</a:t>
            </a:r>
          </a:p>
          <a:p>
            <a:pPr lvl="1"/>
            <a:r>
              <a:rPr lang="en-GB" sz="4000" dirty="0"/>
              <a:t>A party which is in a business relationship for the purpose of </a:t>
            </a:r>
            <a:r>
              <a:rPr lang="en-GB" sz="4000" dirty="0">
                <a:solidFill>
                  <a:srgbClr val="FF0000"/>
                </a:solidFill>
              </a:rPr>
              <a:t>using cloud </a:t>
            </a:r>
            <a:r>
              <a:rPr lang="en-GB" sz="4000" dirty="0" smtClean="0">
                <a:solidFill>
                  <a:srgbClr val="FF0000"/>
                </a:solidFill>
              </a:rPr>
              <a:t>services</a:t>
            </a:r>
            <a:endParaRPr lang="en-GB" sz="4000" dirty="0">
              <a:solidFill>
                <a:srgbClr val="FF0000"/>
              </a:solidFill>
            </a:endParaRPr>
          </a:p>
        </p:txBody>
      </p:sp>
    </p:spTree>
    <p:extLst>
      <p:ext uri="{BB962C8B-B14F-4D97-AF65-F5344CB8AC3E}">
        <p14:creationId xmlns:p14="http://schemas.microsoft.com/office/powerpoint/2010/main" val="2258907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39128131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noAutofit/>
          </a:bodyPr>
          <a:lstStyle/>
          <a:p>
            <a:r>
              <a:rPr lang="en-GB" sz="4400" dirty="0" smtClean="0"/>
              <a:t>cloud </a:t>
            </a:r>
            <a:r>
              <a:rPr lang="en-GB" sz="4400" dirty="0"/>
              <a:t>service provider (CSP)</a:t>
            </a:r>
          </a:p>
          <a:p>
            <a:pPr lvl="1"/>
            <a:r>
              <a:rPr lang="en-GB" sz="4000" dirty="0"/>
              <a:t>A party which </a:t>
            </a:r>
            <a:r>
              <a:rPr lang="en-GB" sz="4000" dirty="0">
                <a:solidFill>
                  <a:srgbClr val="FF0000"/>
                </a:solidFill>
              </a:rPr>
              <a:t>makes cloud services </a:t>
            </a:r>
            <a:r>
              <a:rPr lang="en-GB" sz="4000" dirty="0" smtClean="0">
                <a:solidFill>
                  <a:srgbClr val="FF0000"/>
                </a:solidFill>
              </a:rPr>
              <a:t>available</a:t>
            </a:r>
            <a:endParaRPr lang="en-GB" sz="4000" dirty="0">
              <a:solidFill>
                <a:srgbClr val="FF0000"/>
              </a:solidFill>
            </a:endParaRPr>
          </a:p>
        </p:txBody>
      </p:sp>
    </p:spTree>
    <p:extLst>
      <p:ext uri="{BB962C8B-B14F-4D97-AF65-F5344CB8AC3E}">
        <p14:creationId xmlns:p14="http://schemas.microsoft.com/office/powerpoint/2010/main" val="39582693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noAutofit/>
          </a:bodyPr>
          <a:lstStyle/>
          <a:p>
            <a:r>
              <a:rPr lang="en-GB" sz="4400" dirty="0" smtClean="0"/>
              <a:t>cloud </a:t>
            </a:r>
            <a:r>
              <a:rPr lang="en-GB" sz="4400" dirty="0"/>
              <a:t>service partner (CSN)</a:t>
            </a:r>
          </a:p>
          <a:p>
            <a:pPr lvl="1"/>
            <a:r>
              <a:rPr lang="en-GB" sz="4000" dirty="0"/>
              <a:t>A party which is engaged in </a:t>
            </a:r>
            <a:r>
              <a:rPr lang="en-GB" sz="4000" dirty="0">
                <a:solidFill>
                  <a:srgbClr val="FF0000"/>
                </a:solidFill>
              </a:rPr>
              <a:t>support</a:t>
            </a:r>
            <a:r>
              <a:rPr lang="en-GB" sz="4000" dirty="0"/>
              <a:t> of, or auxiliary to, activities of either the cloud service provider or the cloud service customer, or both</a:t>
            </a:r>
          </a:p>
        </p:txBody>
      </p:sp>
    </p:spTree>
    <p:extLst>
      <p:ext uri="{BB962C8B-B14F-4D97-AF65-F5344CB8AC3E}">
        <p14:creationId xmlns:p14="http://schemas.microsoft.com/office/powerpoint/2010/main" val="37900126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91395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41859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3">
            <a:extLst>
              <a:ext uri="{FF2B5EF4-FFF2-40B4-BE49-F238E27FC236}">
                <a16:creationId xmlns:a16="http://schemas.microsoft.com/office/drawing/2014/main" xmlns="" id="{66166832-9DD1-31BE-CEBB-D500DB008B9F}"/>
              </a:ext>
            </a:extLst>
          </p:cNvPr>
          <p:cNvSpPr/>
          <p:nvPr/>
        </p:nvSpPr>
        <p:spPr>
          <a:xfrm>
            <a:off x="3972454" y="1343026"/>
            <a:ext cx="6438371" cy="2019300"/>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1664488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3">
            <a:extLst>
              <a:ext uri="{FF2B5EF4-FFF2-40B4-BE49-F238E27FC236}">
                <a16:creationId xmlns:a16="http://schemas.microsoft.com/office/drawing/2014/main" xmlns="" id="{66166832-9DD1-31BE-CEBB-D500DB008B9F}"/>
              </a:ext>
            </a:extLst>
          </p:cNvPr>
          <p:cNvSpPr/>
          <p:nvPr/>
        </p:nvSpPr>
        <p:spPr>
          <a:xfrm>
            <a:off x="3914775" y="3324226"/>
            <a:ext cx="6515100" cy="3409950"/>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4776299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3">
            <a:extLst>
              <a:ext uri="{FF2B5EF4-FFF2-40B4-BE49-F238E27FC236}">
                <a16:creationId xmlns:a16="http://schemas.microsoft.com/office/drawing/2014/main" xmlns="" id="{66166832-9DD1-31BE-CEBB-D500DB008B9F}"/>
              </a:ext>
            </a:extLst>
          </p:cNvPr>
          <p:cNvSpPr/>
          <p:nvPr/>
        </p:nvSpPr>
        <p:spPr>
          <a:xfrm>
            <a:off x="2205038" y="1366838"/>
            <a:ext cx="1719262" cy="544353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8797206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52137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activities relating to cloud service customer sub-roles</a:t>
            </a:r>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0737" y="2020866"/>
            <a:ext cx="7729415" cy="4636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97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Cloud computing activities relating to cloud service provider sub-roles</a:t>
            </a:r>
          </a:p>
        </p:txBody>
      </p:sp>
      <p:sp>
        <p:nvSpPr>
          <p:cNvPr id="5" name="Picture Placeholder 4"/>
          <p:cNvSpPr>
            <a:spLocks noGrp="1"/>
          </p:cNvSpPr>
          <p:nvPr>
            <p:ph type="pic" idx="1"/>
          </p:nvPr>
        </p:nvSpPr>
        <p:spPr/>
      </p:sp>
      <p:sp>
        <p:nvSpPr>
          <p:cNvPr id="6" name="Text Placeholder 5"/>
          <p:cNvSpPr>
            <a:spLocks noGrp="1"/>
          </p:cNvSpPr>
          <p:nvPr>
            <p:ph type="body" sz="half" idx="2"/>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460" y="221293"/>
            <a:ext cx="7508923" cy="639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386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4823</TotalTime>
  <Words>3952</Words>
  <Application>Microsoft Office PowerPoint</Application>
  <PresentationFormat>Custom</PresentationFormat>
  <Paragraphs>483</Paragraphs>
  <Slides>131</Slides>
  <Notes>4</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Homework 1 - reminder</vt:lpstr>
      <vt:lpstr>Homework 2- reminder </vt:lpstr>
      <vt:lpstr>Report on hot topics in cloud computing</vt:lpstr>
      <vt:lpstr>COMP3050 Cloud Computing Technology</vt:lpstr>
      <vt:lpstr>Topic 4: Cloud Computing Standardization and Reference  Architecture</vt:lpstr>
      <vt:lpstr>Cloud Computing Standardization and Reference  Architecture</vt:lpstr>
      <vt:lpstr>Cloud Computing Standardization and Reference  Architecture</vt:lpstr>
      <vt:lpstr>Standardization of cloud computing</vt:lpstr>
      <vt:lpstr>Review</vt:lpstr>
      <vt:lpstr>Standardization</vt:lpstr>
      <vt:lpstr>Standard</vt:lpstr>
      <vt:lpstr>International standard organizations</vt:lpstr>
      <vt:lpstr>Where are cloud computing standards developed?</vt:lpstr>
      <vt:lpstr>ISO/IEC JTC 1/SC 38 collaborations</vt:lpstr>
      <vt:lpstr>Collaborations</vt:lpstr>
      <vt:lpstr>Importance of foundational standards</vt:lpstr>
      <vt:lpstr>Cloud Computing Standardization and Reference  Architecture</vt:lpstr>
      <vt:lpstr>Cloud Computing Reference Architecture</vt:lpstr>
      <vt:lpstr>Cloud Computing Reference Architecture</vt:lpstr>
      <vt:lpstr>Architecture</vt:lpstr>
      <vt:lpstr>What is Architecture?</vt:lpstr>
      <vt:lpstr>What is Architecture?</vt:lpstr>
      <vt:lpstr>Reference Architecture</vt:lpstr>
      <vt:lpstr>Cloud Computing Reference Architecture</vt:lpstr>
      <vt:lpstr>PowerPoint Presentation</vt:lpstr>
      <vt:lpstr>Standards describing CCRA</vt:lpstr>
      <vt:lpstr>CRRA developed by NIST</vt:lpstr>
      <vt:lpstr>PowerPoint Presentation</vt:lpstr>
      <vt:lpstr>Overview of NIST CCRA</vt:lpstr>
      <vt:lpstr>Cloud computing actors</vt:lpstr>
      <vt:lpstr>Interactions between the actors</vt:lpstr>
      <vt:lpstr>Task</vt:lpstr>
      <vt:lpstr>Cloud consumer</vt:lpstr>
      <vt:lpstr>Cloud consumers</vt:lpstr>
      <vt:lpstr>SaaS consumer types</vt:lpstr>
      <vt:lpstr>SaaS consumer - billing</vt:lpstr>
      <vt:lpstr>PaaS consumer types</vt:lpstr>
      <vt:lpstr>PaaS consumer - billing</vt:lpstr>
      <vt:lpstr>IaaS consumer types</vt:lpstr>
      <vt:lpstr>IaaS consumer - billing</vt:lpstr>
      <vt:lpstr>Cloud provider</vt:lpstr>
      <vt:lpstr>Cloud providers</vt:lpstr>
      <vt:lpstr> Cloud Provider - Major Activities</vt:lpstr>
      <vt:lpstr>Discussion</vt:lpstr>
      <vt:lpstr>Let’s consider these examples of other standards</vt:lpstr>
      <vt:lpstr>Cloud broker</vt:lpstr>
      <vt:lpstr>Cloud broker - Service Intermediation</vt:lpstr>
      <vt:lpstr>Cloud broker - Service Aggregation</vt:lpstr>
      <vt:lpstr>Cloud broker - Service Arbitrage</vt:lpstr>
      <vt:lpstr>Cloud carrier</vt:lpstr>
      <vt:lpstr>Cloud auditor</vt:lpstr>
      <vt:lpstr>Scope of Controls between Provider and Consumer</vt:lpstr>
      <vt:lpstr>Application layer </vt:lpstr>
      <vt:lpstr>Middleware layer </vt:lpstr>
      <vt:lpstr>OS layer </vt:lpstr>
      <vt:lpstr>SaaS services</vt:lpstr>
      <vt:lpstr>SaaS services</vt:lpstr>
      <vt:lpstr>SaaS services</vt:lpstr>
      <vt:lpstr>PaaS Services</vt:lpstr>
      <vt:lpstr>IaaS Services</vt:lpstr>
      <vt:lpstr>Service deployment models</vt:lpstr>
      <vt:lpstr>Public cloud </vt:lpstr>
      <vt:lpstr>Public cloud</vt:lpstr>
      <vt:lpstr>Private cloud</vt:lpstr>
      <vt:lpstr>On-site private cloud</vt:lpstr>
      <vt:lpstr>Outsourced private cloud</vt:lpstr>
      <vt:lpstr>Community cloud</vt:lpstr>
      <vt:lpstr>On-site community cloud</vt:lpstr>
      <vt:lpstr>Outsourced community cloud</vt:lpstr>
      <vt:lpstr>Hybrid cloud</vt:lpstr>
      <vt:lpstr>Hybrid cloud</vt:lpstr>
      <vt:lpstr>PowerPoint Presentation</vt:lpstr>
      <vt:lpstr>CCRA developed by ISO </vt:lpstr>
      <vt:lpstr>ISO/IEC 17789:2014 CCRA goals</vt:lpstr>
      <vt:lpstr>ISO/IEC 17789:2014 CCRA standardization objectives</vt:lpstr>
      <vt:lpstr>ISO/IEC 17789:2014 CCRA architectural views</vt:lpstr>
      <vt:lpstr>What is a viewpoint approach?</vt:lpstr>
      <vt:lpstr>ISO/IEC 17789:2014 CCRA views</vt:lpstr>
      <vt:lpstr>ISO/IEC 17789:2014 CCRA views</vt:lpstr>
      <vt:lpstr>User view </vt:lpstr>
      <vt:lpstr>User view </vt:lpstr>
      <vt:lpstr>User view </vt:lpstr>
      <vt:lpstr>User view - exercise </vt:lpstr>
      <vt:lpstr>Cross-cutting aspects</vt:lpstr>
      <vt:lpstr>User view entities</vt:lpstr>
      <vt:lpstr>Parties</vt:lpstr>
      <vt:lpstr>User view entities</vt:lpstr>
      <vt:lpstr>Cloud computing roles</vt:lpstr>
      <vt:lpstr>Cloud computing roles</vt:lpstr>
      <vt:lpstr>Cloud computing roles</vt:lpstr>
      <vt:lpstr>Cloud computing roles</vt:lpstr>
      <vt:lpstr>User view entities</vt:lpstr>
      <vt:lpstr>Roles and sub-roles</vt:lpstr>
      <vt:lpstr>Roles and sub-roles</vt:lpstr>
      <vt:lpstr>Roles and sub-roles</vt:lpstr>
      <vt:lpstr>Roles and sub-roles</vt:lpstr>
      <vt:lpstr>User view entities</vt:lpstr>
      <vt:lpstr>Cloud computing activities relating to cloud service customer sub-roles</vt:lpstr>
      <vt:lpstr>Cloud computing activities relating to cloud service provider sub-roles</vt:lpstr>
      <vt:lpstr>Cloud computing activities related to cloud service partner sub-roles</vt:lpstr>
      <vt:lpstr>User view </vt:lpstr>
      <vt:lpstr>Cloud services</vt:lpstr>
      <vt:lpstr>Cloud deployment models</vt:lpstr>
      <vt:lpstr>Cross-cutting aspects</vt:lpstr>
      <vt:lpstr>Cross-cutting aspects</vt:lpstr>
      <vt:lpstr>PowerPoint Presentation</vt:lpstr>
      <vt:lpstr>Example of cross-cutting aspects</vt:lpstr>
      <vt:lpstr>ISO/IEC 17789:2014 CCRA views</vt:lpstr>
      <vt:lpstr>ISO/IEC 17789:2014 CCRA views</vt:lpstr>
      <vt:lpstr>Functional view</vt:lpstr>
      <vt:lpstr>Cloud computing layering framework</vt:lpstr>
      <vt:lpstr>Layers</vt:lpstr>
      <vt:lpstr>Layers</vt:lpstr>
      <vt:lpstr>Layers</vt:lpstr>
      <vt:lpstr>Layers</vt:lpstr>
      <vt:lpstr>Layers</vt:lpstr>
      <vt:lpstr>Cloud computing layering framework</vt:lpstr>
      <vt:lpstr>Functional components of the CCRA</vt:lpstr>
      <vt:lpstr>ISO/IEC 17789:2014 CCRA views</vt:lpstr>
      <vt:lpstr>ISO/IEC 17789:2014 CCRA views</vt:lpstr>
      <vt:lpstr>PowerPoint Presentation</vt:lpstr>
      <vt:lpstr>ISO/IEC 17789:2014 CCRA views</vt:lpstr>
      <vt:lpstr>Cloud Computing Standardization and Reference  Architecture</vt:lpstr>
      <vt:lpstr>PowerPoint Presentation</vt:lpstr>
      <vt:lpstr>Chinese cloud providers</vt:lpstr>
      <vt:lpstr>PowerPoint Presentation</vt:lpstr>
      <vt:lpstr>International cloud providers in China</vt:lpstr>
      <vt:lpstr>Security related regulation </vt:lpstr>
      <vt:lpstr>Privacy related regulation</vt:lpstr>
      <vt:lpstr>Financial industry standards on cloud computing technology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RainClasroom test</dc:title>
  <dc:creator>Joanna Siebert</dc:creator>
  <cp:lastModifiedBy>lenovo</cp:lastModifiedBy>
  <cp:revision>254</cp:revision>
  <cp:lastPrinted>2023-11-01T03:49:37Z</cp:lastPrinted>
  <dcterms:created xsi:type="dcterms:W3CDTF">2020-03-15T08:11:10Z</dcterms:created>
  <dcterms:modified xsi:type="dcterms:W3CDTF">2023-11-17T08:12:42Z</dcterms:modified>
</cp:coreProperties>
</file>